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71" r:id="rId2"/>
    <p:sldId id="272" r:id="rId3"/>
    <p:sldId id="265" r:id="rId4"/>
    <p:sldId id="259" r:id="rId5"/>
    <p:sldId id="256" r:id="rId6"/>
    <p:sldId id="270" r:id="rId7"/>
    <p:sldId id="266" r:id="rId8"/>
    <p:sldId id="268" r:id="rId9"/>
    <p:sldId id="264" r:id="rId1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77716" autoAdjust="0"/>
  </p:normalViewPr>
  <p:slideViewPr>
    <p:cSldViewPr snapToGrid="0">
      <p:cViewPr varScale="1">
        <p:scale>
          <a:sx n="66" d="100"/>
          <a:sy n="66" d="100"/>
        </p:scale>
        <p:origin x="1270"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88181D-53A1-449A-9A3E-56C5302EA512}" type="datetimeFigureOut">
              <a:rPr kumimoji="1" lang="ja-JP" altLang="en-US" smtClean="0"/>
              <a:t>2024/3/19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F4DE4-56C1-4342-AE21-473B57D9CE63}" type="slidenum">
              <a:rPr kumimoji="1" lang="ja-JP" altLang="en-US" smtClean="0"/>
              <a:t>‹#›</a:t>
            </a:fld>
            <a:endParaRPr kumimoji="1" lang="ja-JP" altLang="en-US"/>
          </a:p>
        </p:txBody>
      </p:sp>
    </p:spTree>
    <p:extLst>
      <p:ext uri="{BB962C8B-B14F-4D97-AF65-F5344CB8AC3E}">
        <p14:creationId xmlns:p14="http://schemas.microsoft.com/office/powerpoint/2010/main" val="123108782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228600" indent="-228600">
              <a:buFont typeface="+mj-lt"/>
              <a:buAutoNum type="arabicPeriod"/>
            </a:pPr>
            <a:r>
              <a:rPr kumimoji="1" lang="en-US" altLang="ja-JP" dirty="0"/>
              <a:t>1,2</a:t>
            </a:r>
            <a:r>
              <a:rPr kumimoji="1" lang="ja-JP" altLang="en-US" dirty="0"/>
              <a:t>年の時は講義が中心で、デザインに関するあ幅広い分野を学んだ</a:t>
            </a:r>
            <a:endParaRPr kumimoji="1" lang="en-US" altLang="ja-JP" dirty="0"/>
          </a:p>
          <a:p>
            <a:pPr marL="228600" indent="-228600">
              <a:buFont typeface="+mj-lt"/>
              <a:buAutoNum type="arabicPeriod"/>
            </a:pPr>
            <a:r>
              <a:rPr kumimoji="1" lang="en-US" altLang="ja-JP" dirty="0"/>
              <a:t>3</a:t>
            </a:r>
            <a:r>
              <a:rPr kumimoji="1" lang="ja-JP" altLang="en-US" dirty="0"/>
              <a:t>年から研究室に所属し、制作と研究の２つの面からデザインを学んだ。具体的には「モノを作ること」や「作ったモノが意図した効果を発揮するか評価すること」を目標に、それに必要な様々な知識やスキルを学ぶこととなった。</a:t>
            </a:r>
          </a:p>
        </p:txBody>
      </p:sp>
      <p:sp>
        <p:nvSpPr>
          <p:cNvPr id="4" name="スライド番号プレースホルダー 3"/>
          <p:cNvSpPr>
            <a:spLocks noGrp="1"/>
          </p:cNvSpPr>
          <p:nvPr>
            <p:ph type="sldNum" sz="quarter" idx="5"/>
          </p:nvPr>
        </p:nvSpPr>
        <p:spPr/>
        <p:txBody>
          <a:bodyPr/>
          <a:lstStyle/>
          <a:p>
            <a:fld id="{179F4DE4-56C1-4342-AE21-473B57D9CE63}" type="slidenum">
              <a:rPr kumimoji="1" lang="ja-JP" altLang="en-US" smtClean="0"/>
              <a:t>2</a:t>
            </a:fld>
            <a:endParaRPr kumimoji="1" lang="ja-JP" altLang="en-US"/>
          </a:p>
        </p:txBody>
      </p:sp>
    </p:spTree>
    <p:extLst>
      <p:ext uri="{BB962C8B-B14F-4D97-AF65-F5344CB8AC3E}">
        <p14:creationId xmlns:p14="http://schemas.microsoft.com/office/powerpoint/2010/main" val="2020587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Font typeface="+mj-lt"/>
              <a:buNone/>
            </a:pPr>
            <a:r>
              <a:rPr kumimoji="1" lang="ja-JP" altLang="en-US" dirty="0"/>
              <a:t>学んだことは具体的に、</a:t>
            </a:r>
            <a:endParaRPr kumimoji="1" lang="en-US" altLang="ja-JP" dirty="0"/>
          </a:p>
          <a:p>
            <a:pPr marL="228600" indent="-228600">
              <a:buFont typeface="+mj-lt"/>
              <a:buAutoNum type="arabicPeriod"/>
            </a:pPr>
            <a:r>
              <a:rPr kumimoji="1" lang="ja-JP" altLang="en-US" dirty="0"/>
              <a:t>デザインテーマを作る際の問いを立てる力：例えば椅子をデザインする課題が出た後に、その椅子でどんな課題を解決するかのテーマ設定</a:t>
            </a:r>
            <a:endParaRPr kumimoji="1" lang="en-US" altLang="ja-JP" dirty="0"/>
          </a:p>
          <a:p>
            <a:pPr marL="228600" indent="-228600">
              <a:buFont typeface="+mj-lt"/>
              <a:buAutoNum type="arabicPeriod"/>
            </a:pPr>
            <a:r>
              <a:rPr kumimoji="1" lang="ja-JP" altLang="en-US" dirty="0"/>
              <a:t>問いに対する解決案を考える力：個人でのアイデア発想法や、複数人でのアイデア発想法</a:t>
            </a:r>
            <a:endParaRPr kumimoji="1" lang="en-US" altLang="ja-JP" dirty="0"/>
          </a:p>
          <a:p>
            <a:pPr marL="228600" indent="-228600">
              <a:buFont typeface="+mj-lt"/>
              <a:buAutoNum type="arabicPeriod"/>
            </a:pPr>
            <a:r>
              <a:rPr kumimoji="1" lang="ja-JP" altLang="en-US" dirty="0"/>
              <a:t>解決案を具現化する力：</a:t>
            </a:r>
            <a:r>
              <a:rPr kumimoji="1" lang="en-US" altLang="ja-JP" dirty="0"/>
              <a:t>3D</a:t>
            </a:r>
            <a:r>
              <a:rPr kumimoji="1" lang="ja-JP" altLang="en-US" dirty="0"/>
              <a:t>プリンター、レーザーカッター、電子工作、プログラミングなどを通して、頭の中で考えたものをすぐ使ってすぐ試す</a:t>
            </a:r>
            <a:endParaRPr kumimoji="1" lang="en-US" altLang="ja-JP" dirty="0"/>
          </a:p>
          <a:p>
            <a:pPr marL="228600" indent="-228600">
              <a:buFont typeface="+mj-lt"/>
              <a:buAutoNum type="arabicPeriod"/>
            </a:pPr>
            <a:r>
              <a:rPr kumimoji="1" lang="ja-JP" altLang="en-US" dirty="0"/>
              <a:t>意図した通り解決できているか確かめる力：科学的な方法により、説得力の高い検証方法</a:t>
            </a:r>
            <a:endParaRPr kumimoji="1" lang="en-US" altLang="ja-JP" dirty="0"/>
          </a:p>
          <a:p>
            <a:pPr marL="228600" indent="-228600">
              <a:buFont typeface="+mj-lt"/>
              <a:buAutoNum type="arabicPeriod"/>
            </a:pPr>
            <a:r>
              <a:rPr kumimoji="1" lang="ja-JP" altLang="en-US" dirty="0"/>
              <a:t>案を魅力的にみせる力：平面表現や動画制作などプレンテーションの方法</a:t>
            </a:r>
          </a:p>
        </p:txBody>
      </p:sp>
      <p:sp>
        <p:nvSpPr>
          <p:cNvPr id="4" name="スライド番号プレースホルダー 3"/>
          <p:cNvSpPr>
            <a:spLocks noGrp="1"/>
          </p:cNvSpPr>
          <p:nvPr>
            <p:ph type="sldNum" sz="quarter" idx="5"/>
          </p:nvPr>
        </p:nvSpPr>
        <p:spPr/>
        <p:txBody>
          <a:bodyPr/>
          <a:lstStyle/>
          <a:p>
            <a:fld id="{179F4DE4-56C1-4342-AE21-473B57D9CE63}" type="slidenum">
              <a:rPr kumimoji="1" lang="ja-JP" altLang="en-US" smtClean="0"/>
              <a:t>3</a:t>
            </a:fld>
            <a:endParaRPr kumimoji="1" lang="ja-JP" altLang="en-US"/>
          </a:p>
        </p:txBody>
      </p:sp>
    </p:spTree>
    <p:extLst>
      <p:ext uri="{BB962C8B-B14F-4D97-AF65-F5344CB8AC3E}">
        <p14:creationId xmlns:p14="http://schemas.microsoft.com/office/powerpoint/2010/main" val="1524176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下記を盛り込み、取り組みを簡単に説明</a:t>
            </a:r>
            <a:endParaRPr kumimoji="1" lang="en-US" altLang="ja-JP" dirty="0"/>
          </a:p>
          <a:p>
            <a:pPr marL="171450" indent="-171450">
              <a:buFont typeface="Arial" panose="020B0604020202020204" pitchFamily="34" charset="0"/>
              <a:buChar char="•"/>
            </a:pPr>
            <a:r>
              <a:rPr kumimoji="1" lang="ja-JP" altLang="en-US" dirty="0"/>
              <a:t>何の授業か？課題か？（製図の授業と卒業研究とか、そんなレベルで）</a:t>
            </a:r>
            <a:endParaRPr kumimoji="1" lang="en-US" altLang="ja-JP" dirty="0"/>
          </a:p>
          <a:p>
            <a:pPr marL="171450" indent="-171450">
              <a:buFont typeface="Arial" panose="020B0604020202020204" pitchFamily="34" charset="0"/>
              <a:buChar char="•"/>
            </a:pPr>
            <a:r>
              <a:rPr kumimoji="1" lang="ja-JP" altLang="en-US" dirty="0"/>
              <a:t>どんなものか？（おおよそ図に記載してある文）</a:t>
            </a:r>
            <a:endParaRPr kumimoji="1" lang="en-US" altLang="ja-JP" dirty="0"/>
          </a:p>
          <a:p>
            <a:pPr marL="171450" indent="-171450">
              <a:buFont typeface="Arial" panose="020B0604020202020204" pitchFamily="34" charset="0"/>
              <a:buChar char="•"/>
            </a:pPr>
            <a:r>
              <a:rPr kumimoji="1" lang="ja-JP" altLang="en-US" dirty="0"/>
              <a:t>どんな学びがあったか？</a:t>
            </a:r>
          </a:p>
        </p:txBody>
      </p:sp>
      <p:sp>
        <p:nvSpPr>
          <p:cNvPr id="4" name="スライド番号プレースホルダー 3"/>
          <p:cNvSpPr>
            <a:spLocks noGrp="1"/>
          </p:cNvSpPr>
          <p:nvPr>
            <p:ph type="sldNum" sz="quarter" idx="5"/>
          </p:nvPr>
        </p:nvSpPr>
        <p:spPr/>
        <p:txBody>
          <a:bodyPr/>
          <a:lstStyle/>
          <a:p>
            <a:fld id="{179F4DE4-56C1-4342-AE21-473B57D9CE63}" type="slidenum">
              <a:rPr kumimoji="1" lang="ja-JP" altLang="en-US" smtClean="0"/>
              <a:t>4</a:t>
            </a:fld>
            <a:endParaRPr kumimoji="1" lang="ja-JP" altLang="en-US"/>
          </a:p>
        </p:txBody>
      </p:sp>
    </p:spTree>
    <p:extLst>
      <p:ext uri="{BB962C8B-B14F-4D97-AF65-F5344CB8AC3E}">
        <p14:creationId xmlns:p14="http://schemas.microsoft.com/office/powerpoint/2010/main" val="2196510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Font typeface="Arial" panose="020B0604020202020204" pitchFamily="34" charset="0"/>
              <a:buNone/>
            </a:pPr>
            <a:r>
              <a:rPr kumimoji="1" lang="ja-JP" altLang="en-US" dirty="0"/>
              <a:t>取り組みを詳細に説明（上記の１例のみ）</a:t>
            </a:r>
            <a:endParaRPr kumimoji="1" lang="en-US" altLang="ja-JP" dirty="0"/>
          </a:p>
          <a:p>
            <a:pPr marL="171450" indent="-171450">
              <a:buFont typeface="Arial" panose="020B0604020202020204" pitchFamily="34" charset="0"/>
              <a:buChar char="•"/>
            </a:pPr>
            <a:r>
              <a:rPr kumimoji="1" lang="ja-JP" altLang="en-US" dirty="0"/>
              <a:t>何の授業か？課題か？（製図の授業と卒業研究とか、そんなレベルで）</a:t>
            </a:r>
            <a:endParaRPr kumimoji="1" lang="en-US" altLang="ja-JP" dirty="0"/>
          </a:p>
          <a:p>
            <a:pPr marL="171450" indent="-171450">
              <a:buFont typeface="Arial" panose="020B0604020202020204" pitchFamily="34" charset="0"/>
              <a:buChar char="•"/>
            </a:pPr>
            <a:r>
              <a:rPr kumimoji="1" lang="ja-JP" altLang="en-US" dirty="0"/>
              <a:t>どんなものか？（おおよそ図に記載してある文）</a:t>
            </a:r>
            <a:endParaRPr kumimoji="1" lang="en-US" altLang="ja-JP" dirty="0"/>
          </a:p>
          <a:p>
            <a:pPr marL="171450" indent="-171450">
              <a:buFont typeface="Arial" panose="020B0604020202020204" pitchFamily="34" charset="0"/>
              <a:buChar char="•"/>
            </a:pPr>
            <a:r>
              <a:rPr kumimoji="1" lang="ja-JP" altLang="en-US" dirty="0"/>
              <a:t>どんな学びがあったか？</a:t>
            </a:r>
          </a:p>
          <a:p>
            <a:endParaRPr kumimoji="1" lang="ja-JP" altLang="en-US" dirty="0"/>
          </a:p>
        </p:txBody>
      </p:sp>
      <p:sp>
        <p:nvSpPr>
          <p:cNvPr id="4" name="スライド番号プレースホルダー 3"/>
          <p:cNvSpPr>
            <a:spLocks noGrp="1"/>
          </p:cNvSpPr>
          <p:nvPr>
            <p:ph type="sldNum" sz="quarter" idx="5"/>
          </p:nvPr>
        </p:nvSpPr>
        <p:spPr/>
        <p:txBody>
          <a:bodyPr/>
          <a:lstStyle/>
          <a:p>
            <a:fld id="{179F4DE4-56C1-4342-AE21-473B57D9CE63}" type="slidenum">
              <a:rPr kumimoji="1" lang="ja-JP" altLang="en-US" smtClean="0"/>
              <a:t>5</a:t>
            </a:fld>
            <a:endParaRPr kumimoji="1" lang="ja-JP" altLang="en-US"/>
          </a:p>
        </p:txBody>
      </p:sp>
    </p:spTree>
    <p:extLst>
      <p:ext uri="{BB962C8B-B14F-4D97-AF65-F5344CB8AC3E}">
        <p14:creationId xmlns:p14="http://schemas.microsoft.com/office/powerpoint/2010/main" val="3389576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高校の頃と大学の頃の「デザインとの関わりの変化」を説明</a:t>
            </a:r>
            <a:endParaRPr kumimoji="1" lang="en-US" altLang="ja-JP" dirty="0"/>
          </a:p>
          <a:p>
            <a:pPr marL="228600" indent="-228600">
              <a:buFont typeface="+mj-lt"/>
              <a:buAutoNum type="arabicPeriod"/>
            </a:pPr>
            <a:r>
              <a:rPr kumimoji="1" lang="ja-JP" altLang="en-US" dirty="0"/>
              <a:t>高校の頃は、大学を探すまでデザインという言葉すら知らない、がモノ作りは好き</a:t>
            </a:r>
            <a:endParaRPr kumimoji="1" lang="en-US" altLang="ja-JP" dirty="0"/>
          </a:p>
          <a:p>
            <a:pPr marL="228600" indent="-228600">
              <a:buFont typeface="+mj-lt"/>
              <a:buAutoNum type="arabicPeriod"/>
            </a:pPr>
            <a:r>
              <a:rPr kumimoji="1" lang="ja-JP" altLang="en-US" dirty="0"/>
              <a:t>大学に入ってからは、授業やコース選択、研究室での活動を通して、一口にデザインといっても様々な分野があることを理解。そのなかで自分が好きなモノづくりが広がっていき、徐々に得意な事がスキルとして身について行った</a:t>
            </a:r>
            <a:endParaRPr kumimoji="1" lang="en-US" altLang="ja-JP" dirty="0"/>
          </a:p>
          <a:p>
            <a:pPr marL="228600" indent="-228600">
              <a:buFont typeface="+mj-lt"/>
              <a:buAutoNum type="arabicPeriod"/>
            </a:pPr>
            <a:r>
              <a:rPr kumimoji="1" lang="ja-JP" altLang="en-US" dirty="0"/>
              <a:t>結果、自分の好きと得意が重なる部分が今の仕事となった</a:t>
            </a:r>
          </a:p>
        </p:txBody>
      </p:sp>
      <p:sp>
        <p:nvSpPr>
          <p:cNvPr id="4" name="スライド番号プレースホルダー 3"/>
          <p:cNvSpPr>
            <a:spLocks noGrp="1"/>
          </p:cNvSpPr>
          <p:nvPr>
            <p:ph type="sldNum" sz="quarter" idx="5"/>
          </p:nvPr>
        </p:nvSpPr>
        <p:spPr/>
        <p:txBody>
          <a:bodyPr/>
          <a:lstStyle/>
          <a:p>
            <a:fld id="{179F4DE4-56C1-4342-AE21-473B57D9CE63}" type="slidenum">
              <a:rPr kumimoji="1" lang="ja-JP" altLang="en-US" smtClean="0"/>
              <a:t>6</a:t>
            </a:fld>
            <a:endParaRPr kumimoji="1" lang="ja-JP" altLang="en-US"/>
          </a:p>
        </p:txBody>
      </p:sp>
    </p:spTree>
    <p:extLst>
      <p:ext uri="{BB962C8B-B14F-4D97-AF65-F5344CB8AC3E}">
        <p14:creationId xmlns:p14="http://schemas.microsoft.com/office/powerpoint/2010/main" val="1241867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三菱電機　統合デザイン研究所は、三菱電機のあらゆるモノやサービスをデザインしている組織。</a:t>
            </a:r>
            <a:endParaRPr kumimoji="1" lang="en-US" altLang="ja-JP" dirty="0"/>
          </a:p>
          <a:p>
            <a:r>
              <a:rPr kumimoji="1" lang="ja-JP" altLang="en-US" dirty="0"/>
              <a:t>家庭から宇宙にある物、はたまたスマホのアプリなどをデザイン</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179F4DE4-56C1-4342-AE21-473B57D9CE63}" type="slidenum">
              <a:rPr kumimoji="1" lang="ja-JP" altLang="en-US" smtClean="0"/>
              <a:t>7</a:t>
            </a:fld>
            <a:endParaRPr kumimoji="1" lang="ja-JP" altLang="en-US"/>
          </a:p>
        </p:txBody>
      </p:sp>
    </p:spTree>
    <p:extLst>
      <p:ext uri="{BB962C8B-B14F-4D97-AF65-F5344CB8AC3E}">
        <p14:creationId xmlns:p14="http://schemas.microsoft.com/office/powerpoint/2010/main" val="3260932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Font typeface="+mj-lt"/>
              <a:buNone/>
            </a:pPr>
            <a:r>
              <a:rPr kumimoji="1" lang="ja-JP" altLang="en-US" dirty="0"/>
              <a:t>会社での自分の活動を順に説明</a:t>
            </a:r>
            <a:endParaRPr kumimoji="1" lang="en-US" altLang="ja-JP" dirty="0"/>
          </a:p>
          <a:p>
            <a:pPr marL="228600" indent="-228600">
              <a:buFont typeface="+mj-lt"/>
              <a:buAutoNum type="arabicPeriod"/>
            </a:pPr>
            <a:r>
              <a:rPr kumimoji="1" lang="ja-JP" altLang="en-US" dirty="0"/>
              <a:t>１について、大学で培ったデジタルデザインや評価手法を活用して、操作パネルのデザインや評価をしたり、庫内照明の試作を行っている。</a:t>
            </a:r>
            <a:br>
              <a:rPr kumimoji="1" lang="en-US" altLang="ja-JP" dirty="0"/>
            </a:br>
            <a:r>
              <a:rPr kumimoji="1" lang="ja-JP" altLang="en-US" dirty="0"/>
              <a:t>また、デザインしたものを量産できる製品に落とし込む設計者との会話においても、大学で学んだ幅広い分野への（若干の）理解が役立ち会話がスムーズなったり、設計制約を超えられるようなことがある</a:t>
            </a:r>
            <a:endParaRPr kumimoji="1" lang="en-US" altLang="ja-JP"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1" lang="ja-JP" altLang="en-US" dirty="0"/>
              <a:t>（</a:t>
            </a:r>
            <a:r>
              <a:rPr kumimoji="1" lang="en-US" altLang="ja-JP" dirty="0"/>
              <a:t>1</a:t>
            </a:r>
            <a:r>
              <a:rPr kumimoji="1" lang="ja-JP" altLang="en-US" dirty="0"/>
              <a:t>について補足）、色や形のデザインだけでなく、目の不自由な人でも食品整理がしやすいように工夫されている点を説明（ユニバーサルデザイン）。</a:t>
            </a:r>
            <a:endParaRPr kumimoji="1" lang="en-US" altLang="ja-JP" dirty="0"/>
          </a:p>
          <a:p>
            <a:pPr marL="228600" indent="-228600">
              <a:buFont typeface="+mj-lt"/>
              <a:buAutoNum type="arabicPeriod"/>
            </a:pPr>
            <a:r>
              <a:rPr kumimoji="1" lang="en-US" altLang="ja-JP" dirty="0"/>
              <a:t>3</a:t>
            </a:r>
            <a:r>
              <a:rPr kumimoji="1" lang="ja-JP" altLang="en-US" dirty="0"/>
              <a:t>について、大学時代に興味の強かった</a:t>
            </a:r>
            <a:r>
              <a:rPr kumimoji="1" lang="en-US" altLang="ja-JP" dirty="0"/>
              <a:t>SF</a:t>
            </a:r>
            <a:r>
              <a:rPr kumimoji="1" lang="ja-JP" altLang="en-US" dirty="0"/>
              <a:t>や未来志向的なデザインが、仕事にも生きている。</a:t>
            </a:r>
            <a:endParaRPr kumimoji="1" lang="en-US" altLang="ja-JP" dirty="0"/>
          </a:p>
          <a:p>
            <a:pPr marL="228600" indent="-228600">
              <a:buFont typeface="+mj-lt"/>
              <a:buAutoNum type="arabicPeriod"/>
            </a:pPr>
            <a:r>
              <a:rPr kumimoji="1" lang="ja-JP" altLang="en-US" dirty="0"/>
              <a:t>（</a:t>
            </a:r>
            <a:r>
              <a:rPr kumimoji="1" lang="en-US" altLang="ja-JP" dirty="0"/>
              <a:t>2,3</a:t>
            </a:r>
            <a:r>
              <a:rPr kumimoji="1" lang="ja-JP" altLang="en-US" dirty="0"/>
              <a:t>について補足）、日本国内の人口減とともに大量生産大量消費が難しくなっていく未来社会について研究し、２のような次世代のサービスデザインを考えることもデザイン活動にふくまれることを説明。</a:t>
            </a:r>
            <a:endParaRPr kumimoji="1" lang="en-US" altLang="ja-JP" dirty="0"/>
          </a:p>
        </p:txBody>
      </p:sp>
      <p:sp>
        <p:nvSpPr>
          <p:cNvPr id="4" name="スライド番号プレースホルダー 3"/>
          <p:cNvSpPr>
            <a:spLocks noGrp="1"/>
          </p:cNvSpPr>
          <p:nvPr>
            <p:ph type="sldNum" sz="quarter" idx="5"/>
          </p:nvPr>
        </p:nvSpPr>
        <p:spPr/>
        <p:txBody>
          <a:bodyPr/>
          <a:lstStyle/>
          <a:p>
            <a:fld id="{179F4DE4-56C1-4342-AE21-473B57D9CE63}" type="slidenum">
              <a:rPr kumimoji="1" lang="ja-JP" altLang="en-US" smtClean="0"/>
              <a:t>8</a:t>
            </a:fld>
            <a:endParaRPr kumimoji="1" lang="ja-JP" altLang="en-US"/>
          </a:p>
        </p:txBody>
      </p:sp>
    </p:spTree>
    <p:extLst>
      <p:ext uri="{BB962C8B-B14F-4D97-AF65-F5344CB8AC3E}">
        <p14:creationId xmlns:p14="http://schemas.microsoft.com/office/powerpoint/2010/main" val="458769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Font typeface="+mj-lt"/>
              <a:buNone/>
            </a:pPr>
            <a:r>
              <a:rPr kumimoji="1" lang="ja-JP" altLang="en-US" dirty="0"/>
              <a:t>大学での学びが社会で生きていること</a:t>
            </a:r>
            <a:endParaRPr kumimoji="1" lang="en-US" altLang="ja-JP" dirty="0"/>
          </a:p>
          <a:p>
            <a:pPr marL="228600" indent="-228600">
              <a:buFont typeface="+mj-lt"/>
              <a:buAutoNum type="arabicPeriod"/>
            </a:pPr>
            <a:r>
              <a:rPr kumimoji="1" lang="ja-JP" altLang="en-US" dirty="0"/>
              <a:t>モノづくりにおける幅広い分野への理解：</a:t>
            </a:r>
            <a:br>
              <a:rPr kumimoji="1" lang="en-US" altLang="ja-JP" dirty="0"/>
            </a:br>
            <a:r>
              <a:rPr kumimoji="1" lang="ja-JP" altLang="en-US" dirty="0"/>
              <a:t>１つのモノを作るにも幅広い分野への理解が求められる。製品の機能、仕組み、製造工程、コスト、販売方法など、、あらゆることに気を配りデザインする必要がある。</a:t>
            </a:r>
            <a:br>
              <a:rPr kumimoji="1" lang="en-US" altLang="ja-JP" dirty="0"/>
            </a:br>
            <a:r>
              <a:rPr kumimoji="1" lang="ja-JP" altLang="en-US" dirty="0"/>
              <a:t>大学では、モノづくりが始まるリサーチの段階から、企画、設計、実装、評価までの一連の流れを学び、繰り返し実践することで、幅広い分野への理解が深まった。</a:t>
            </a:r>
            <a:endParaRPr kumimoji="1" lang="en-US" altLang="ja-JP" dirty="0"/>
          </a:p>
          <a:p>
            <a:pPr marL="228600" indent="-228600">
              <a:buFont typeface="+mj-lt"/>
              <a:buAutoNum type="arabicPeriod"/>
            </a:pPr>
            <a:r>
              <a:rPr kumimoji="1" lang="ja-JP" altLang="en-US" dirty="0"/>
              <a:t>すぐ作って、すぐ試す力：</a:t>
            </a:r>
            <a:br>
              <a:rPr kumimoji="1" lang="en-US" altLang="ja-JP" dirty="0"/>
            </a:br>
            <a:r>
              <a:rPr kumimoji="1" lang="en-US" altLang="ja-JP" dirty="0"/>
              <a:t>3D</a:t>
            </a:r>
            <a:r>
              <a:rPr kumimoji="1" lang="ja-JP" altLang="en-US" dirty="0"/>
              <a:t>プリンター、レーザーカッター、電子工作、プログラミングなどを通して、頭の中で考えたものをすぐ使ってすぐ試すスキルが身についた。会社でも同じように、考えたものをすぐ試せる形にすることで、アイデアの評価をスピーディーにできている。また、自分では作れないようなもの（冷蔵庫まるごと一つなど）をモデル制作会社に頼むときも会話がスムーズかつ出来ることとできないコトが理解しやすい</a:t>
            </a:r>
            <a:endParaRPr kumimoji="1" lang="en-US" altLang="ja-JP" dirty="0"/>
          </a:p>
        </p:txBody>
      </p:sp>
      <p:sp>
        <p:nvSpPr>
          <p:cNvPr id="4" name="スライド番号プレースホルダー 3"/>
          <p:cNvSpPr>
            <a:spLocks noGrp="1"/>
          </p:cNvSpPr>
          <p:nvPr>
            <p:ph type="sldNum" sz="quarter" idx="5"/>
          </p:nvPr>
        </p:nvSpPr>
        <p:spPr/>
        <p:txBody>
          <a:bodyPr/>
          <a:lstStyle/>
          <a:p>
            <a:fld id="{179F4DE4-56C1-4342-AE21-473B57D9CE63}" type="slidenum">
              <a:rPr kumimoji="1" lang="ja-JP" altLang="en-US" smtClean="0"/>
              <a:t>9</a:t>
            </a:fld>
            <a:endParaRPr kumimoji="1" lang="ja-JP" altLang="en-US"/>
          </a:p>
        </p:txBody>
      </p:sp>
    </p:spTree>
    <p:extLst>
      <p:ext uri="{BB962C8B-B14F-4D97-AF65-F5344CB8AC3E}">
        <p14:creationId xmlns:p14="http://schemas.microsoft.com/office/powerpoint/2010/main" val="748068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AEFAE7-8B9B-1A34-D40B-4AF933AA715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A4EE71F-23C7-1A3A-599C-05ABEB1892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14A0F2B-0E7A-E057-7674-117B8FC02882}"/>
              </a:ext>
            </a:extLst>
          </p:cNvPr>
          <p:cNvSpPr>
            <a:spLocks noGrp="1"/>
          </p:cNvSpPr>
          <p:nvPr>
            <p:ph type="dt" sz="half" idx="10"/>
          </p:nvPr>
        </p:nvSpPr>
        <p:spPr/>
        <p:txBody>
          <a:bodyPr/>
          <a:lstStyle/>
          <a:p>
            <a:fld id="{C9BF1562-9653-4540-B871-BAF31D5A4DE7}" type="datetimeFigureOut">
              <a:rPr kumimoji="1" lang="ja-JP" altLang="en-US" smtClean="0"/>
              <a:t>2024/3/19</a:t>
            </a:fld>
            <a:endParaRPr kumimoji="1" lang="ja-JP" altLang="en-US"/>
          </a:p>
        </p:txBody>
      </p:sp>
      <p:sp>
        <p:nvSpPr>
          <p:cNvPr id="5" name="フッター プレースホルダー 4">
            <a:extLst>
              <a:ext uri="{FF2B5EF4-FFF2-40B4-BE49-F238E27FC236}">
                <a16:creationId xmlns:a16="http://schemas.microsoft.com/office/drawing/2014/main" id="{98AC6A8E-F41D-CD3A-3F81-A2D5E108C9E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F7BE6AD-FE18-71E3-A232-5CF4370CE5C1}"/>
              </a:ext>
            </a:extLst>
          </p:cNvPr>
          <p:cNvSpPr>
            <a:spLocks noGrp="1"/>
          </p:cNvSpPr>
          <p:nvPr>
            <p:ph type="sldNum" sz="quarter" idx="12"/>
          </p:nvPr>
        </p:nvSpPr>
        <p:spPr/>
        <p:txBody>
          <a:bodyPr/>
          <a:lstStyle/>
          <a:p>
            <a:fld id="{94BA6281-F234-435A-ABCE-0DA6D8B4A8F4}" type="slidenum">
              <a:rPr kumimoji="1" lang="ja-JP" altLang="en-US" smtClean="0"/>
              <a:t>‹#›</a:t>
            </a:fld>
            <a:endParaRPr kumimoji="1" lang="ja-JP" altLang="en-US"/>
          </a:p>
        </p:txBody>
      </p:sp>
    </p:spTree>
    <p:extLst>
      <p:ext uri="{BB962C8B-B14F-4D97-AF65-F5344CB8AC3E}">
        <p14:creationId xmlns:p14="http://schemas.microsoft.com/office/powerpoint/2010/main" val="464605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3F95A6-BC50-E9DF-1C5A-7B288FF5E18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FE7E865-5968-2210-D0D3-42E4DDC1BE1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9B21420-B2CC-E293-F8B5-471255CCFBF4}"/>
              </a:ext>
            </a:extLst>
          </p:cNvPr>
          <p:cNvSpPr>
            <a:spLocks noGrp="1"/>
          </p:cNvSpPr>
          <p:nvPr>
            <p:ph type="dt" sz="half" idx="10"/>
          </p:nvPr>
        </p:nvSpPr>
        <p:spPr/>
        <p:txBody>
          <a:bodyPr/>
          <a:lstStyle/>
          <a:p>
            <a:fld id="{C9BF1562-9653-4540-B871-BAF31D5A4DE7}" type="datetimeFigureOut">
              <a:rPr kumimoji="1" lang="ja-JP" altLang="en-US" smtClean="0"/>
              <a:t>2024/3/19</a:t>
            </a:fld>
            <a:endParaRPr kumimoji="1" lang="ja-JP" altLang="en-US"/>
          </a:p>
        </p:txBody>
      </p:sp>
      <p:sp>
        <p:nvSpPr>
          <p:cNvPr id="5" name="フッター プレースホルダー 4">
            <a:extLst>
              <a:ext uri="{FF2B5EF4-FFF2-40B4-BE49-F238E27FC236}">
                <a16:creationId xmlns:a16="http://schemas.microsoft.com/office/drawing/2014/main" id="{A5509E84-FB94-BB68-D2CD-AE6B53BCDBC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49E856-60BA-911C-AADB-4A421320FBD7}"/>
              </a:ext>
            </a:extLst>
          </p:cNvPr>
          <p:cNvSpPr>
            <a:spLocks noGrp="1"/>
          </p:cNvSpPr>
          <p:nvPr>
            <p:ph type="sldNum" sz="quarter" idx="12"/>
          </p:nvPr>
        </p:nvSpPr>
        <p:spPr/>
        <p:txBody>
          <a:bodyPr/>
          <a:lstStyle/>
          <a:p>
            <a:fld id="{94BA6281-F234-435A-ABCE-0DA6D8B4A8F4}" type="slidenum">
              <a:rPr kumimoji="1" lang="ja-JP" altLang="en-US" smtClean="0"/>
              <a:t>‹#›</a:t>
            </a:fld>
            <a:endParaRPr kumimoji="1" lang="ja-JP" altLang="en-US"/>
          </a:p>
        </p:txBody>
      </p:sp>
    </p:spTree>
    <p:extLst>
      <p:ext uri="{BB962C8B-B14F-4D97-AF65-F5344CB8AC3E}">
        <p14:creationId xmlns:p14="http://schemas.microsoft.com/office/powerpoint/2010/main" val="166155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40BCA49-CC8B-1806-F086-547CFD1A6FA0}"/>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D389281-429F-10EC-7E53-C9597450D6F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CAE4014-E2FE-A65B-F832-5E4B4A2185CA}"/>
              </a:ext>
            </a:extLst>
          </p:cNvPr>
          <p:cNvSpPr>
            <a:spLocks noGrp="1"/>
          </p:cNvSpPr>
          <p:nvPr>
            <p:ph type="dt" sz="half" idx="10"/>
          </p:nvPr>
        </p:nvSpPr>
        <p:spPr/>
        <p:txBody>
          <a:bodyPr/>
          <a:lstStyle/>
          <a:p>
            <a:fld id="{C9BF1562-9653-4540-B871-BAF31D5A4DE7}" type="datetimeFigureOut">
              <a:rPr kumimoji="1" lang="ja-JP" altLang="en-US" smtClean="0"/>
              <a:t>2024/3/19</a:t>
            </a:fld>
            <a:endParaRPr kumimoji="1" lang="ja-JP" altLang="en-US"/>
          </a:p>
        </p:txBody>
      </p:sp>
      <p:sp>
        <p:nvSpPr>
          <p:cNvPr id="5" name="フッター プレースホルダー 4">
            <a:extLst>
              <a:ext uri="{FF2B5EF4-FFF2-40B4-BE49-F238E27FC236}">
                <a16:creationId xmlns:a16="http://schemas.microsoft.com/office/drawing/2014/main" id="{CCA5FC3F-2E8A-5065-B3C8-31ACE707167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4B6E713-CF8C-5071-3D43-A3DB702419A2}"/>
              </a:ext>
            </a:extLst>
          </p:cNvPr>
          <p:cNvSpPr>
            <a:spLocks noGrp="1"/>
          </p:cNvSpPr>
          <p:nvPr>
            <p:ph type="sldNum" sz="quarter" idx="12"/>
          </p:nvPr>
        </p:nvSpPr>
        <p:spPr/>
        <p:txBody>
          <a:bodyPr/>
          <a:lstStyle/>
          <a:p>
            <a:fld id="{94BA6281-F234-435A-ABCE-0DA6D8B4A8F4}" type="slidenum">
              <a:rPr kumimoji="1" lang="ja-JP" altLang="en-US" smtClean="0"/>
              <a:t>‹#›</a:t>
            </a:fld>
            <a:endParaRPr kumimoji="1" lang="ja-JP" altLang="en-US"/>
          </a:p>
        </p:txBody>
      </p:sp>
    </p:spTree>
    <p:extLst>
      <p:ext uri="{BB962C8B-B14F-4D97-AF65-F5344CB8AC3E}">
        <p14:creationId xmlns:p14="http://schemas.microsoft.com/office/powerpoint/2010/main" val="2739606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47CB2B-1802-00F4-6DE2-6BDB04589E2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E835E8C-29D2-77F8-DFD8-8C37E5EDF327}"/>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3343946-20AC-C98B-4468-4203DE33B410}"/>
              </a:ext>
            </a:extLst>
          </p:cNvPr>
          <p:cNvSpPr>
            <a:spLocks noGrp="1"/>
          </p:cNvSpPr>
          <p:nvPr>
            <p:ph type="dt" sz="half" idx="10"/>
          </p:nvPr>
        </p:nvSpPr>
        <p:spPr/>
        <p:txBody>
          <a:bodyPr/>
          <a:lstStyle/>
          <a:p>
            <a:fld id="{C9BF1562-9653-4540-B871-BAF31D5A4DE7}" type="datetimeFigureOut">
              <a:rPr kumimoji="1" lang="ja-JP" altLang="en-US" smtClean="0"/>
              <a:t>2024/3/19</a:t>
            </a:fld>
            <a:endParaRPr kumimoji="1" lang="ja-JP" altLang="en-US"/>
          </a:p>
        </p:txBody>
      </p:sp>
      <p:sp>
        <p:nvSpPr>
          <p:cNvPr id="5" name="フッター プレースホルダー 4">
            <a:extLst>
              <a:ext uri="{FF2B5EF4-FFF2-40B4-BE49-F238E27FC236}">
                <a16:creationId xmlns:a16="http://schemas.microsoft.com/office/drawing/2014/main" id="{717247C6-BFD3-66CF-B885-FFF52488A9E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03FBA85-EF7D-9578-F6C3-A56229D66271}"/>
              </a:ext>
            </a:extLst>
          </p:cNvPr>
          <p:cNvSpPr>
            <a:spLocks noGrp="1"/>
          </p:cNvSpPr>
          <p:nvPr>
            <p:ph type="sldNum" sz="quarter" idx="12"/>
          </p:nvPr>
        </p:nvSpPr>
        <p:spPr/>
        <p:txBody>
          <a:bodyPr/>
          <a:lstStyle/>
          <a:p>
            <a:fld id="{94BA6281-F234-435A-ABCE-0DA6D8B4A8F4}" type="slidenum">
              <a:rPr kumimoji="1" lang="ja-JP" altLang="en-US" smtClean="0"/>
              <a:t>‹#›</a:t>
            </a:fld>
            <a:endParaRPr kumimoji="1" lang="ja-JP" altLang="en-US"/>
          </a:p>
        </p:txBody>
      </p:sp>
    </p:spTree>
    <p:extLst>
      <p:ext uri="{BB962C8B-B14F-4D97-AF65-F5344CB8AC3E}">
        <p14:creationId xmlns:p14="http://schemas.microsoft.com/office/powerpoint/2010/main" val="1482921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EAB895-7548-EC1C-A484-B64C5953D11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35C4083-5287-A5F9-C2A6-9035675058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99DE2BE-5D11-B5B3-0640-28759AA34BCE}"/>
              </a:ext>
            </a:extLst>
          </p:cNvPr>
          <p:cNvSpPr>
            <a:spLocks noGrp="1"/>
          </p:cNvSpPr>
          <p:nvPr>
            <p:ph type="dt" sz="half" idx="10"/>
          </p:nvPr>
        </p:nvSpPr>
        <p:spPr/>
        <p:txBody>
          <a:bodyPr/>
          <a:lstStyle/>
          <a:p>
            <a:fld id="{C9BF1562-9653-4540-B871-BAF31D5A4DE7}" type="datetimeFigureOut">
              <a:rPr kumimoji="1" lang="ja-JP" altLang="en-US" smtClean="0"/>
              <a:t>2024/3/19</a:t>
            </a:fld>
            <a:endParaRPr kumimoji="1" lang="ja-JP" altLang="en-US"/>
          </a:p>
        </p:txBody>
      </p:sp>
      <p:sp>
        <p:nvSpPr>
          <p:cNvPr id="5" name="フッター プレースホルダー 4">
            <a:extLst>
              <a:ext uri="{FF2B5EF4-FFF2-40B4-BE49-F238E27FC236}">
                <a16:creationId xmlns:a16="http://schemas.microsoft.com/office/drawing/2014/main" id="{C7CF4A6F-9AD9-2E6B-7AA2-10FBE533C06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E3ECAB7-5A4B-BAD3-93DC-7F192EDC0F77}"/>
              </a:ext>
            </a:extLst>
          </p:cNvPr>
          <p:cNvSpPr>
            <a:spLocks noGrp="1"/>
          </p:cNvSpPr>
          <p:nvPr>
            <p:ph type="sldNum" sz="quarter" idx="12"/>
          </p:nvPr>
        </p:nvSpPr>
        <p:spPr/>
        <p:txBody>
          <a:bodyPr/>
          <a:lstStyle/>
          <a:p>
            <a:fld id="{94BA6281-F234-435A-ABCE-0DA6D8B4A8F4}" type="slidenum">
              <a:rPr kumimoji="1" lang="ja-JP" altLang="en-US" smtClean="0"/>
              <a:t>‹#›</a:t>
            </a:fld>
            <a:endParaRPr kumimoji="1" lang="ja-JP" altLang="en-US"/>
          </a:p>
        </p:txBody>
      </p:sp>
    </p:spTree>
    <p:extLst>
      <p:ext uri="{BB962C8B-B14F-4D97-AF65-F5344CB8AC3E}">
        <p14:creationId xmlns:p14="http://schemas.microsoft.com/office/powerpoint/2010/main" val="409581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34C1E1-CFC7-898D-9CBE-025D40CA303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AB433CF-9259-C410-27B9-29788ACEE3E0}"/>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A8BD3759-8B68-241D-55AA-2AF9881FC3B3}"/>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919C2B-FF60-DB89-E4C0-B5F2773CEE2C}"/>
              </a:ext>
            </a:extLst>
          </p:cNvPr>
          <p:cNvSpPr>
            <a:spLocks noGrp="1"/>
          </p:cNvSpPr>
          <p:nvPr>
            <p:ph type="dt" sz="half" idx="10"/>
          </p:nvPr>
        </p:nvSpPr>
        <p:spPr/>
        <p:txBody>
          <a:bodyPr/>
          <a:lstStyle/>
          <a:p>
            <a:fld id="{C9BF1562-9653-4540-B871-BAF31D5A4DE7}" type="datetimeFigureOut">
              <a:rPr kumimoji="1" lang="ja-JP" altLang="en-US" smtClean="0"/>
              <a:t>2024/3/19</a:t>
            </a:fld>
            <a:endParaRPr kumimoji="1" lang="ja-JP" altLang="en-US"/>
          </a:p>
        </p:txBody>
      </p:sp>
      <p:sp>
        <p:nvSpPr>
          <p:cNvPr id="6" name="フッター プレースホルダー 5">
            <a:extLst>
              <a:ext uri="{FF2B5EF4-FFF2-40B4-BE49-F238E27FC236}">
                <a16:creationId xmlns:a16="http://schemas.microsoft.com/office/drawing/2014/main" id="{D19FEA5F-A1E1-2BE6-C4C3-61FDFB1277D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0DABCA5-6295-8DC0-F5F8-7B6BF60381A6}"/>
              </a:ext>
            </a:extLst>
          </p:cNvPr>
          <p:cNvSpPr>
            <a:spLocks noGrp="1"/>
          </p:cNvSpPr>
          <p:nvPr>
            <p:ph type="sldNum" sz="quarter" idx="12"/>
          </p:nvPr>
        </p:nvSpPr>
        <p:spPr/>
        <p:txBody>
          <a:bodyPr/>
          <a:lstStyle/>
          <a:p>
            <a:fld id="{94BA6281-F234-435A-ABCE-0DA6D8B4A8F4}" type="slidenum">
              <a:rPr kumimoji="1" lang="ja-JP" altLang="en-US" smtClean="0"/>
              <a:t>‹#›</a:t>
            </a:fld>
            <a:endParaRPr kumimoji="1" lang="ja-JP" altLang="en-US"/>
          </a:p>
        </p:txBody>
      </p:sp>
    </p:spTree>
    <p:extLst>
      <p:ext uri="{BB962C8B-B14F-4D97-AF65-F5344CB8AC3E}">
        <p14:creationId xmlns:p14="http://schemas.microsoft.com/office/powerpoint/2010/main" val="1345712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3D3FA6-FE5F-9227-1DA5-C8A0CE7E28E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027A744-5FAD-9EE5-F649-DE5D1D2711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D580D70F-9FAD-5D21-0AEB-6F0A9C41D10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97F25B6-5ED6-820D-2579-F825BA43AA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32A9890-7262-D1DC-EA04-6EB4F06D9AD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B485F5D-506D-62FE-ED04-629B3BBD2C69}"/>
              </a:ext>
            </a:extLst>
          </p:cNvPr>
          <p:cNvSpPr>
            <a:spLocks noGrp="1"/>
          </p:cNvSpPr>
          <p:nvPr>
            <p:ph type="dt" sz="half" idx="10"/>
          </p:nvPr>
        </p:nvSpPr>
        <p:spPr/>
        <p:txBody>
          <a:bodyPr/>
          <a:lstStyle/>
          <a:p>
            <a:fld id="{C9BF1562-9653-4540-B871-BAF31D5A4DE7}" type="datetimeFigureOut">
              <a:rPr kumimoji="1" lang="ja-JP" altLang="en-US" smtClean="0"/>
              <a:t>2024/3/19</a:t>
            </a:fld>
            <a:endParaRPr kumimoji="1" lang="ja-JP" altLang="en-US"/>
          </a:p>
        </p:txBody>
      </p:sp>
      <p:sp>
        <p:nvSpPr>
          <p:cNvPr id="8" name="フッター プレースホルダー 7">
            <a:extLst>
              <a:ext uri="{FF2B5EF4-FFF2-40B4-BE49-F238E27FC236}">
                <a16:creationId xmlns:a16="http://schemas.microsoft.com/office/drawing/2014/main" id="{6AD449F4-0F73-1A2B-254E-6C15CE77557E}"/>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6F13DE3A-F53F-1C33-5667-55BBD948801D}"/>
              </a:ext>
            </a:extLst>
          </p:cNvPr>
          <p:cNvSpPr>
            <a:spLocks noGrp="1"/>
          </p:cNvSpPr>
          <p:nvPr>
            <p:ph type="sldNum" sz="quarter" idx="12"/>
          </p:nvPr>
        </p:nvSpPr>
        <p:spPr/>
        <p:txBody>
          <a:bodyPr/>
          <a:lstStyle/>
          <a:p>
            <a:fld id="{94BA6281-F234-435A-ABCE-0DA6D8B4A8F4}" type="slidenum">
              <a:rPr kumimoji="1" lang="ja-JP" altLang="en-US" smtClean="0"/>
              <a:t>‹#›</a:t>
            </a:fld>
            <a:endParaRPr kumimoji="1" lang="ja-JP" altLang="en-US"/>
          </a:p>
        </p:txBody>
      </p:sp>
    </p:spTree>
    <p:extLst>
      <p:ext uri="{BB962C8B-B14F-4D97-AF65-F5344CB8AC3E}">
        <p14:creationId xmlns:p14="http://schemas.microsoft.com/office/powerpoint/2010/main" val="1024677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16EBEF-7D05-ABCF-399D-532E1D2A2160}"/>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099D420-7EEA-E9B8-5DCC-6D3B2917984C}"/>
              </a:ext>
            </a:extLst>
          </p:cNvPr>
          <p:cNvSpPr>
            <a:spLocks noGrp="1"/>
          </p:cNvSpPr>
          <p:nvPr>
            <p:ph type="dt" sz="half" idx="10"/>
          </p:nvPr>
        </p:nvSpPr>
        <p:spPr/>
        <p:txBody>
          <a:bodyPr/>
          <a:lstStyle/>
          <a:p>
            <a:fld id="{C9BF1562-9653-4540-B871-BAF31D5A4DE7}" type="datetimeFigureOut">
              <a:rPr kumimoji="1" lang="ja-JP" altLang="en-US" smtClean="0"/>
              <a:t>2024/3/19</a:t>
            </a:fld>
            <a:endParaRPr kumimoji="1" lang="ja-JP" altLang="en-US"/>
          </a:p>
        </p:txBody>
      </p:sp>
      <p:sp>
        <p:nvSpPr>
          <p:cNvPr id="4" name="フッター プレースホルダー 3">
            <a:extLst>
              <a:ext uri="{FF2B5EF4-FFF2-40B4-BE49-F238E27FC236}">
                <a16:creationId xmlns:a16="http://schemas.microsoft.com/office/drawing/2014/main" id="{EEB0B39F-3040-50A1-9874-E3223AC716E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33094A9-116F-654B-1F00-6E77C7E2F953}"/>
              </a:ext>
            </a:extLst>
          </p:cNvPr>
          <p:cNvSpPr>
            <a:spLocks noGrp="1"/>
          </p:cNvSpPr>
          <p:nvPr>
            <p:ph type="sldNum" sz="quarter" idx="12"/>
          </p:nvPr>
        </p:nvSpPr>
        <p:spPr/>
        <p:txBody>
          <a:bodyPr/>
          <a:lstStyle/>
          <a:p>
            <a:fld id="{94BA6281-F234-435A-ABCE-0DA6D8B4A8F4}" type="slidenum">
              <a:rPr kumimoji="1" lang="ja-JP" altLang="en-US" smtClean="0"/>
              <a:t>‹#›</a:t>
            </a:fld>
            <a:endParaRPr kumimoji="1" lang="ja-JP" altLang="en-US"/>
          </a:p>
        </p:txBody>
      </p:sp>
    </p:spTree>
    <p:extLst>
      <p:ext uri="{BB962C8B-B14F-4D97-AF65-F5344CB8AC3E}">
        <p14:creationId xmlns:p14="http://schemas.microsoft.com/office/powerpoint/2010/main" val="2940156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0609F89-2F1B-ED64-015D-59FCD69C10C3}"/>
              </a:ext>
            </a:extLst>
          </p:cNvPr>
          <p:cNvSpPr>
            <a:spLocks noGrp="1"/>
          </p:cNvSpPr>
          <p:nvPr>
            <p:ph type="dt" sz="half" idx="10"/>
          </p:nvPr>
        </p:nvSpPr>
        <p:spPr/>
        <p:txBody>
          <a:bodyPr/>
          <a:lstStyle/>
          <a:p>
            <a:fld id="{C9BF1562-9653-4540-B871-BAF31D5A4DE7}" type="datetimeFigureOut">
              <a:rPr kumimoji="1" lang="ja-JP" altLang="en-US" smtClean="0"/>
              <a:t>2024/3/19</a:t>
            </a:fld>
            <a:endParaRPr kumimoji="1" lang="ja-JP" altLang="en-US"/>
          </a:p>
        </p:txBody>
      </p:sp>
      <p:sp>
        <p:nvSpPr>
          <p:cNvPr id="3" name="フッター プレースホルダー 2">
            <a:extLst>
              <a:ext uri="{FF2B5EF4-FFF2-40B4-BE49-F238E27FC236}">
                <a16:creationId xmlns:a16="http://schemas.microsoft.com/office/drawing/2014/main" id="{BDC8F067-333D-CD52-E9D0-A6A27AD937C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E6C6440-A0B9-81E8-76E5-348C77953B08}"/>
              </a:ext>
            </a:extLst>
          </p:cNvPr>
          <p:cNvSpPr>
            <a:spLocks noGrp="1"/>
          </p:cNvSpPr>
          <p:nvPr>
            <p:ph type="sldNum" sz="quarter" idx="12"/>
          </p:nvPr>
        </p:nvSpPr>
        <p:spPr/>
        <p:txBody>
          <a:bodyPr/>
          <a:lstStyle/>
          <a:p>
            <a:fld id="{94BA6281-F234-435A-ABCE-0DA6D8B4A8F4}" type="slidenum">
              <a:rPr kumimoji="1" lang="ja-JP" altLang="en-US" smtClean="0"/>
              <a:t>‹#›</a:t>
            </a:fld>
            <a:endParaRPr kumimoji="1" lang="ja-JP" altLang="en-US"/>
          </a:p>
        </p:txBody>
      </p:sp>
    </p:spTree>
    <p:extLst>
      <p:ext uri="{BB962C8B-B14F-4D97-AF65-F5344CB8AC3E}">
        <p14:creationId xmlns:p14="http://schemas.microsoft.com/office/powerpoint/2010/main" val="4214415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1C8B3E-5FD3-C62A-D2FE-E394CE681B2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28AD2F2-B5C0-D8F0-DFD1-1E42BA36B0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4637D47-755F-BDC4-5F94-F74351CCD5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81D581C-5120-8FD0-6B6F-E53E88DAD446}"/>
              </a:ext>
            </a:extLst>
          </p:cNvPr>
          <p:cNvSpPr>
            <a:spLocks noGrp="1"/>
          </p:cNvSpPr>
          <p:nvPr>
            <p:ph type="dt" sz="half" idx="10"/>
          </p:nvPr>
        </p:nvSpPr>
        <p:spPr/>
        <p:txBody>
          <a:bodyPr/>
          <a:lstStyle/>
          <a:p>
            <a:fld id="{C9BF1562-9653-4540-B871-BAF31D5A4DE7}" type="datetimeFigureOut">
              <a:rPr kumimoji="1" lang="ja-JP" altLang="en-US" smtClean="0"/>
              <a:t>2024/3/19</a:t>
            </a:fld>
            <a:endParaRPr kumimoji="1" lang="ja-JP" altLang="en-US"/>
          </a:p>
        </p:txBody>
      </p:sp>
      <p:sp>
        <p:nvSpPr>
          <p:cNvPr id="6" name="フッター プレースホルダー 5">
            <a:extLst>
              <a:ext uri="{FF2B5EF4-FFF2-40B4-BE49-F238E27FC236}">
                <a16:creationId xmlns:a16="http://schemas.microsoft.com/office/drawing/2014/main" id="{6B1A92AA-4147-2E7C-5BAC-058537E19DC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9B9FC08-356A-16AB-A550-2AD098C8815B}"/>
              </a:ext>
            </a:extLst>
          </p:cNvPr>
          <p:cNvSpPr>
            <a:spLocks noGrp="1"/>
          </p:cNvSpPr>
          <p:nvPr>
            <p:ph type="sldNum" sz="quarter" idx="12"/>
          </p:nvPr>
        </p:nvSpPr>
        <p:spPr/>
        <p:txBody>
          <a:bodyPr/>
          <a:lstStyle/>
          <a:p>
            <a:fld id="{94BA6281-F234-435A-ABCE-0DA6D8B4A8F4}" type="slidenum">
              <a:rPr kumimoji="1" lang="ja-JP" altLang="en-US" smtClean="0"/>
              <a:t>‹#›</a:t>
            </a:fld>
            <a:endParaRPr kumimoji="1" lang="ja-JP" altLang="en-US"/>
          </a:p>
        </p:txBody>
      </p:sp>
    </p:spTree>
    <p:extLst>
      <p:ext uri="{BB962C8B-B14F-4D97-AF65-F5344CB8AC3E}">
        <p14:creationId xmlns:p14="http://schemas.microsoft.com/office/powerpoint/2010/main" val="48192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272C53-38AE-3051-C470-C28C11EB658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F7EED9A-58BC-09A1-E9AD-7B8AB726BE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FB7B17C8-566F-0475-77D2-178E2F53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B696C88-0702-A29D-9BFB-F858D55CD7FE}"/>
              </a:ext>
            </a:extLst>
          </p:cNvPr>
          <p:cNvSpPr>
            <a:spLocks noGrp="1"/>
          </p:cNvSpPr>
          <p:nvPr>
            <p:ph type="dt" sz="half" idx="10"/>
          </p:nvPr>
        </p:nvSpPr>
        <p:spPr/>
        <p:txBody>
          <a:bodyPr/>
          <a:lstStyle/>
          <a:p>
            <a:fld id="{C9BF1562-9653-4540-B871-BAF31D5A4DE7}" type="datetimeFigureOut">
              <a:rPr kumimoji="1" lang="ja-JP" altLang="en-US" smtClean="0"/>
              <a:t>2024/3/19</a:t>
            </a:fld>
            <a:endParaRPr kumimoji="1" lang="ja-JP" altLang="en-US"/>
          </a:p>
        </p:txBody>
      </p:sp>
      <p:sp>
        <p:nvSpPr>
          <p:cNvPr id="6" name="フッター プレースホルダー 5">
            <a:extLst>
              <a:ext uri="{FF2B5EF4-FFF2-40B4-BE49-F238E27FC236}">
                <a16:creationId xmlns:a16="http://schemas.microsoft.com/office/drawing/2014/main" id="{CD3AC381-DD8D-D320-B605-8AE22B63FB8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80A7E62-4D99-EE68-DF69-CD04CF72808F}"/>
              </a:ext>
            </a:extLst>
          </p:cNvPr>
          <p:cNvSpPr>
            <a:spLocks noGrp="1"/>
          </p:cNvSpPr>
          <p:nvPr>
            <p:ph type="sldNum" sz="quarter" idx="12"/>
          </p:nvPr>
        </p:nvSpPr>
        <p:spPr/>
        <p:txBody>
          <a:bodyPr/>
          <a:lstStyle/>
          <a:p>
            <a:fld id="{94BA6281-F234-435A-ABCE-0DA6D8B4A8F4}" type="slidenum">
              <a:rPr kumimoji="1" lang="ja-JP" altLang="en-US" smtClean="0"/>
              <a:t>‹#›</a:t>
            </a:fld>
            <a:endParaRPr kumimoji="1" lang="ja-JP" altLang="en-US"/>
          </a:p>
        </p:txBody>
      </p:sp>
    </p:spTree>
    <p:extLst>
      <p:ext uri="{BB962C8B-B14F-4D97-AF65-F5344CB8AC3E}">
        <p14:creationId xmlns:p14="http://schemas.microsoft.com/office/powerpoint/2010/main" val="1877577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0E7F9D0-6D1A-5E5A-E96A-E017EAEAE1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7460AD6-ED0C-1A9C-05DA-F72ABDAEE1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AE9D70B-B21B-C283-887D-9554E1E882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BF1562-9653-4540-B871-BAF31D5A4DE7}" type="datetimeFigureOut">
              <a:rPr kumimoji="1" lang="ja-JP" altLang="en-US" smtClean="0"/>
              <a:t>2024/3/19</a:t>
            </a:fld>
            <a:endParaRPr kumimoji="1" lang="ja-JP" altLang="en-US"/>
          </a:p>
        </p:txBody>
      </p:sp>
      <p:sp>
        <p:nvSpPr>
          <p:cNvPr id="5" name="フッター プレースホルダー 4">
            <a:extLst>
              <a:ext uri="{FF2B5EF4-FFF2-40B4-BE49-F238E27FC236}">
                <a16:creationId xmlns:a16="http://schemas.microsoft.com/office/drawing/2014/main" id="{FE43EEB9-A03E-66FB-9188-C3CBA928E6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9D42622-5B33-94B6-6D30-D437D3BBEA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BA6281-F234-435A-ABCE-0DA6D8B4A8F4}" type="slidenum">
              <a:rPr kumimoji="1" lang="ja-JP" altLang="en-US" smtClean="0"/>
              <a:t>‹#›</a:t>
            </a:fld>
            <a:endParaRPr kumimoji="1" lang="ja-JP" altLang="en-US"/>
          </a:p>
        </p:txBody>
      </p:sp>
    </p:spTree>
    <p:extLst>
      <p:ext uri="{BB962C8B-B14F-4D97-AF65-F5344CB8AC3E}">
        <p14:creationId xmlns:p14="http://schemas.microsoft.com/office/powerpoint/2010/main" val="3555768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B63FBE7-2210-AB90-5759-1273C1666186}"/>
              </a:ext>
            </a:extLst>
          </p:cNvPr>
          <p:cNvSpPr txBox="1"/>
          <p:nvPr/>
        </p:nvSpPr>
        <p:spPr>
          <a:xfrm>
            <a:off x="4546182" y="1509635"/>
            <a:ext cx="1549818" cy="400110"/>
          </a:xfrm>
          <a:prstGeom prst="rect">
            <a:avLst/>
          </a:prstGeom>
          <a:noFill/>
        </p:spPr>
        <p:txBody>
          <a:bodyPr wrap="square" rtlCol="0">
            <a:spAutoFit/>
          </a:bodyPr>
          <a:lstStyle/>
          <a:p>
            <a:r>
              <a:rPr kumimoji="1" lang="ja-JP" altLang="en-US" sz="2000" b="1" dirty="0"/>
              <a:t>三井　進平</a:t>
            </a:r>
            <a:endParaRPr kumimoji="1" lang="ja-JP" altLang="en-US" sz="2000" dirty="0"/>
          </a:p>
        </p:txBody>
      </p:sp>
      <p:sp>
        <p:nvSpPr>
          <p:cNvPr id="3" name="テキスト ボックス 2">
            <a:extLst>
              <a:ext uri="{FF2B5EF4-FFF2-40B4-BE49-F238E27FC236}">
                <a16:creationId xmlns:a16="http://schemas.microsoft.com/office/drawing/2014/main" id="{4BB486C2-CCCB-9681-60EF-26FCF55D2147}"/>
              </a:ext>
            </a:extLst>
          </p:cNvPr>
          <p:cNvSpPr txBox="1"/>
          <p:nvPr/>
        </p:nvSpPr>
        <p:spPr>
          <a:xfrm>
            <a:off x="4546181" y="1901179"/>
            <a:ext cx="1648203" cy="261610"/>
          </a:xfrm>
          <a:prstGeom prst="rect">
            <a:avLst/>
          </a:prstGeom>
          <a:noFill/>
        </p:spPr>
        <p:txBody>
          <a:bodyPr wrap="square" rtlCol="0">
            <a:spAutoFit/>
          </a:bodyPr>
          <a:lstStyle/>
          <a:p>
            <a:r>
              <a:rPr kumimoji="1" lang="ja-JP" altLang="en-US" sz="1100" b="1" dirty="0"/>
              <a:t>みつい　　 しんぺい</a:t>
            </a:r>
            <a:endParaRPr kumimoji="1" lang="ja-JP" altLang="en-US" sz="1100" dirty="0"/>
          </a:p>
        </p:txBody>
      </p:sp>
      <p:sp>
        <p:nvSpPr>
          <p:cNvPr id="4" name="テキスト ボックス 3">
            <a:extLst>
              <a:ext uri="{FF2B5EF4-FFF2-40B4-BE49-F238E27FC236}">
                <a16:creationId xmlns:a16="http://schemas.microsoft.com/office/drawing/2014/main" id="{D1D929B3-7D5F-79FC-82D6-042FF5970848}"/>
              </a:ext>
            </a:extLst>
          </p:cNvPr>
          <p:cNvSpPr txBox="1"/>
          <p:nvPr/>
        </p:nvSpPr>
        <p:spPr>
          <a:xfrm>
            <a:off x="5601946" y="3507793"/>
            <a:ext cx="5945301" cy="400110"/>
          </a:xfrm>
          <a:prstGeom prst="rect">
            <a:avLst/>
          </a:prstGeom>
          <a:noFill/>
        </p:spPr>
        <p:txBody>
          <a:bodyPr wrap="square" rtlCol="0">
            <a:spAutoFit/>
          </a:bodyPr>
          <a:lstStyle/>
          <a:p>
            <a:r>
              <a:rPr kumimoji="1" lang="ja-JP" altLang="en-US" sz="2000" b="1" dirty="0"/>
              <a:t>日本大学　生産工学部　創生デザイン学科</a:t>
            </a:r>
            <a:r>
              <a:rPr kumimoji="1" lang="ja-JP" altLang="en-US" sz="2000" dirty="0"/>
              <a:t>　</a:t>
            </a:r>
            <a:r>
              <a:rPr kumimoji="1" lang="ja-JP" altLang="en-US" sz="2000" b="1" dirty="0">
                <a:solidFill>
                  <a:schemeClr val="tx1">
                    <a:lumMod val="50000"/>
                    <a:lumOff val="50000"/>
                  </a:schemeClr>
                </a:solidFill>
              </a:rPr>
              <a:t>卒業</a:t>
            </a:r>
          </a:p>
        </p:txBody>
      </p:sp>
      <p:sp>
        <p:nvSpPr>
          <p:cNvPr id="5" name="テキスト ボックス 4">
            <a:extLst>
              <a:ext uri="{FF2B5EF4-FFF2-40B4-BE49-F238E27FC236}">
                <a16:creationId xmlns:a16="http://schemas.microsoft.com/office/drawing/2014/main" id="{D8624B4A-D875-E9AD-2AF1-9761910C35F6}"/>
              </a:ext>
            </a:extLst>
          </p:cNvPr>
          <p:cNvSpPr txBox="1"/>
          <p:nvPr/>
        </p:nvSpPr>
        <p:spPr>
          <a:xfrm>
            <a:off x="7380362" y="4311630"/>
            <a:ext cx="4211256" cy="400110"/>
          </a:xfrm>
          <a:prstGeom prst="rect">
            <a:avLst/>
          </a:prstGeom>
          <a:noFill/>
        </p:spPr>
        <p:txBody>
          <a:bodyPr wrap="square" rtlCol="0">
            <a:spAutoFit/>
          </a:bodyPr>
          <a:lstStyle/>
          <a:p>
            <a:r>
              <a:rPr kumimoji="1" lang="ja-JP" altLang="en-US" sz="2000" b="1" dirty="0"/>
              <a:t>大学院　数理情報工学専攻　</a:t>
            </a:r>
            <a:r>
              <a:rPr kumimoji="1" lang="ja-JP" altLang="en-US" sz="2000" b="1" dirty="0">
                <a:solidFill>
                  <a:schemeClr val="tx1">
                    <a:lumMod val="50000"/>
                    <a:lumOff val="50000"/>
                  </a:schemeClr>
                </a:solidFill>
              </a:rPr>
              <a:t>卒業</a:t>
            </a:r>
          </a:p>
        </p:txBody>
      </p:sp>
      <p:sp>
        <p:nvSpPr>
          <p:cNvPr id="6" name="テキスト ボックス 5">
            <a:extLst>
              <a:ext uri="{FF2B5EF4-FFF2-40B4-BE49-F238E27FC236}">
                <a16:creationId xmlns:a16="http://schemas.microsoft.com/office/drawing/2014/main" id="{88B37968-1748-499F-1437-59159F3EC007}"/>
              </a:ext>
            </a:extLst>
          </p:cNvPr>
          <p:cNvSpPr txBox="1"/>
          <p:nvPr/>
        </p:nvSpPr>
        <p:spPr>
          <a:xfrm>
            <a:off x="5601946" y="5029073"/>
            <a:ext cx="3859930" cy="400110"/>
          </a:xfrm>
          <a:prstGeom prst="rect">
            <a:avLst/>
          </a:prstGeom>
          <a:noFill/>
        </p:spPr>
        <p:txBody>
          <a:bodyPr wrap="square" rtlCol="0">
            <a:spAutoFit/>
          </a:bodyPr>
          <a:lstStyle/>
          <a:p>
            <a:pPr algn="ctr"/>
            <a:r>
              <a:rPr kumimoji="1" lang="ja-JP" altLang="en-US" sz="2000" b="1" dirty="0"/>
              <a:t>三菱電機　統合デザイン研究所　</a:t>
            </a:r>
          </a:p>
        </p:txBody>
      </p:sp>
      <p:sp>
        <p:nvSpPr>
          <p:cNvPr id="54" name="テキスト ボックス 53">
            <a:extLst>
              <a:ext uri="{FF2B5EF4-FFF2-40B4-BE49-F238E27FC236}">
                <a16:creationId xmlns:a16="http://schemas.microsoft.com/office/drawing/2014/main" id="{183FCD48-C5EC-7AD0-8E95-54932CE089FC}"/>
              </a:ext>
            </a:extLst>
          </p:cNvPr>
          <p:cNvSpPr txBox="1"/>
          <p:nvPr/>
        </p:nvSpPr>
        <p:spPr>
          <a:xfrm>
            <a:off x="6018634" y="4311630"/>
            <a:ext cx="532209" cy="400110"/>
          </a:xfrm>
          <a:prstGeom prst="rect">
            <a:avLst/>
          </a:prstGeom>
          <a:noFill/>
        </p:spPr>
        <p:txBody>
          <a:bodyPr wrap="square" rtlCol="0">
            <a:spAutoFit/>
          </a:bodyPr>
          <a:lstStyle/>
          <a:p>
            <a:r>
              <a:rPr kumimoji="1" lang="en-US" altLang="ja-JP" sz="2000" b="1" dirty="0"/>
              <a:t>〃</a:t>
            </a:r>
            <a:endParaRPr kumimoji="1" lang="ja-JP" altLang="en-US" sz="2000" b="1" dirty="0"/>
          </a:p>
        </p:txBody>
      </p:sp>
      <p:sp>
        <p:nvSpPr>
          <p:cNvPr id="57" name="AutoShape 2">
            <a:extLst>
              <a:ext uri="{FF2B5EF4-FFF2-40B4-BE49-F238E27FC236}">
                <a16:creationId xmlns:a16="http://schemas.microsoft.com/office/drawing/2014/main" id="{179C3171-A176-B7CE-7170-CCEBDE2DD250}"/>
              </a:ext>
            </a:extLst>
          </p:cNvPr>
          <p:cNvSpPr>
            <a:spLocks noChangeAspect="1" noChangeArrowheads="1"/>
          </p:cNvSpPr>
          <p:nvPr/>
        </p:nvSpPr>
        <p:spPr bwMode="auto">
          <a:xfrm>
            <a:off x="6689740" y="49132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 name="図 6">
            <a:extLst>
              <a:ext uri="{FF2B5EF4-FFF2-40B4-BE49-F238E27FC236}">
                <a16:creationId xmlns:a16="http://schemas.microsoft.com/office/drawing/2014/main" id="{FD388262-7D73-1BBD-FDAB-F1A3376F0EDE}"/>
              </a:ext>
            </a:extLst>
          </p:cNvPr>
          <p:cNvPicPr>
            <a:picLocks noChangeAspect="1"/>
          </p:cNvPicPr>
          <p:nvPr/>
        </p:nvPicPr>
        <p:blipFill>
          <a:blip r:embed="rId2">
            <a:extLst>
              <a:ext uri="{BEBA8EAE-BF5A-486C-A8C5-ECC9F3942E4B}">
                <a14:imgProps xmlns:a14="http://schemas.microsoft.com/office/drawing/2010/main">
                  <a14:imgLayer r:embed="rId3">
                    <a14:imgEffect>
                      <a14:saturation sat="55000"/>
                    </a14:imgEffect>
                  </a14:imgLayer>
                </a14:imgProps>
              </a:ext>
            </a:extLst>
          </a:blip>
          <a:stretch>
            <a:fillRect/>
          </a:stretch>
        </p:blipFill>
        <p:spPr>
          <a:xfrm>
            <a:off x="845125" y="1347719"/>
            <a:ext cx="3214366" cy="4017957"/>
          </a:xfrm>
          <a:prstGeom prst="rect">
            <a:avLst/>
          </a:prstGeom>
        </p:spPr>
      </p:pic>
      <p:sp>
        <p:nvSpPr>
          <p:cNvPr id="8" name="テキスト ボックス 7">
            <a:extLst>
              <a:ext uri="{FF2B5EF4-FFF2-40B4-BE49-F238E27FC236}">
                <a16:creationId xmlns:a16="http://schemas.microsoft.com/office/drawing/2014/main" id="{30CB35AC-67A1-9943-AAE8-2D4F2EA1827B}"/>
              </a:ext>
            </a:extLst>
          </p:cNvPr>
          <p:cNvSpPr txBox="1"/>
          <p:nvPr/>
        </p:nvSpPr>
        <p:spPr>
          <a:xfrm>
            <a:off x="4555867" y="2938429"/>
            <a:ext cx="831834" cy="338554"/>
          </a:xfrm>
          <a:prstGeom prst="rect">
            <a:avLst/>
          </a:prstGeom>
          <a:noFill/>
        </p:spPr>
        <p:txBody>
          <a:bodyPr wrap="square" rtlCol="0">
            <a:spAutoFit/>
          </a:bodyPr>
          <a:lstStyle/>
          <a:p>
            <a:r>
              <a:rPr kumimoji="1" lang="ja-JP" altLang="en-US" sz="1600" b="1" dirty="0">
                <a:solidFill>
                  <a:schemeClr val="tx1">
                    <a:lumMod val="50000"/>
                    <a:lumOff val="50000"/>
                  </a:schemeClr>
                </a:solidFill>
              </a:rPr>
              <a:t>略歴</a:t>
            </a:r>
            <a:endParaRPr kumimoji="1" lang="ja-JP" altLang="en-US" sz="1600" dirty="0">
              <a:solidFill>
                <a:schemeClr val="tx1">
                  <a:lumMod val="50000"/>
                  <a:lumOff val="50000"/>
                </a:schemeClr>
              </a:solidFill>
            </a:endParaRPr>
          </a:p>
        </p:txBody>
      </p:sp>
      <p:cxnSp>
        <p:nvCxnSpPr>
          <p:cNvPr id="10" name="直線コネクタ 9">
            <a:extLst>
              <a:ext uri="{FF2B5EF4-FFF2-40B4-BE49-F238E27FC236}">
                <a16:creationId xmlns:a16="http://schemas.microsoft.com/office/drawing/2014/main" id="{E3B14FD7-9998-3592-6E4E-B00FFE2275BF}"/>
              </a:ext>
            </a:extLst>
          </p:cNvPr>
          <p:cNvCxnSpPr>
            <a:cxnSpLocks/>
            <a:stCxn id="12" idx="4"/>
          </p:cNvCxnSpPr>
          <p:nvPr/>
        </p:nvCxnSpPr>
        <p:spPr>
          <a:xfrm>
            <a:off x="5387701" y="3761654"/>
            <a:ext cx="0" cy="1604022"/>
          </a:xfrm>
          <a:prstGeom prst="line">
            <a:avLst/>
          </a:prstGeom>
          <a:ln w="15875"/>
        </p:spPr>
        <p:style>
          <a:lnRef idx="1">
            <a:schemeClr val="dk1"/>
          </a:lnRef>
          <a:fillRef idx="0">
            <a:schemeClr val="dk1"/>
          </a:fillRef>
          <a:effectRef idx="0">
            <a:schemeClr val="dk1"/>
          </a:effectRef>
          <a:fontRef idx="minor">
            <a:schemeClr val="tx1"/>
          </a:fontRef>
        </p:style>
      </p:cxnSp>
      <p:sp>
        <p:nvSpPr>
          <p:cNvPr id="12" name="楕円 11">
            <a:extLst>
              <a:ext uri="{FF2B5EF4-FFF2-40B4-BE49-F238E27FC236}">
                <a16:creationId xmlns:a16="http://schemas.microsoft.com/office/drawing/2014/main" id="{F4D00BB4-754F-C281-7D91-E589CE6234F5}"/>
              </a:ext>
            </a:extLst>
          </p:cNvPr>
          <p:cNvSpPr/>
          <p:nvPr/>
        </p:nvSpPr>
        <p:spPr>
          <a:xfrm>
            <a:off x="5306678" y="3599608"/>
            <a:ext cx="162046" cy="162046"/>
          </a:xfrm>
          <a:prstGeom prst="ellipse">
            <a:avLst/>
          </a:prstGeom>
          <a:solidFill>
            <a:schemeClr val="bg1"/>
          </a:solidFill>
          <a:ln w="254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357315CC-ADF6-E6D3-3DE2-8AA0A2461AF6}"/>
              </a:ext>
            </a:extLst>
          </p:cNvPr>
          <p:cNvSpPr/>
          <p:nvPr/>
        </p:nvSpPr>
        <p:spPr>
          <a:xfrm>
            <a:off x="5306678" y="4430662"/>
            <a:ext cx="162046" cy="162046"/>
          </a:xfrm>
          <a:prstGeom prst="ellipse">
            <a:avLst/>
          </a:prstGeom>
          <a:solidFill>
            <a:schemeClr val="bg1"/>
          </a:solidFill>
          <a:ln w="254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1F6FC30B-2A3E-F8D9-F69F-D0DA5B94B78E}"/>
              </a:ext>
            </a:extLst>
          </p:cNvPr>
          <p:cNvSpPr txBox="1"/>
          <p:nvPr/>
        </p:nvSpPr>
        <p:spPr>
          <a:xfrm>
            <a:off x="4548029" y="4357796"/>
            <a:ext cx="773062" cy="338554"/>
          </a:xfrm>
          <a:prstGeom prst="rect">
            <a:avLst/>
          </a:prstGeom>
          <a:noFill/>
        </p:spPr>
        <p:txBody>
          <a:bodyPr wrap="square" rtlCol="0">
            <a:spAutoFit/>
          </a:bodyPr>
          <a:lstStyle/>
          <a:p>
            <a:r>
              <a:rPr kumimoji="1" lang="en-US" altLang="ja-JP" sz="1600" b="1" dirty="0">
                <a:solidFill>
                  <a:schemeClr val="tx1">
                    <a:lumMod val="50000"/>
                    <a:lumOff val="50000"/>
                  </a:schemeClr>
                </a:solidFill>
              </a:rPr>
              <a:t>2020</a:t>
            </a:r>
            <a:endParaRPr kumimoji="1" lang="ja-JP" altLang="en-US" sz="1600" dirty="0">
              <a:solidFill>
                <a:schemeClr val="tx1">
                  <a:lumMod val="50000"/>
                  <a:lumOff val="50000"/>
                </a:schemeClr>
              </a:solidFill>
            </a:endParaRPr>
          </a:p>
        </p:txBody>
      </p:sp>
      <p:sp>
        <p:nvSpPr>
          <p:cNvPr id="19" name="テキスト ボックス 18">
            <a:extLst>
              <a:ext uri="{FF2B5EF4-FFF2-40B4-BE49-F238E27FC236}">
                <a16:creationId xmlns:a16="http://schemas.microsoft.com/office/drawing/2014/main" id="{9B360C89-FE81-44EE-1F04-08B6CBB2DF62}"/>
              </a:ext>
            </a:extLst>
          </p:cNvPr>
          <p:cNvSpPr txBox="1"/>
          <p:nvPr/>
        </p:nvSpPr>
        <p:spPr>
          <a:xfrm>
            <a:off x="4548029" y="3548691"/>
            <a:ext cx="773062" cy="338554"/>
          </a:xfrm>
          <a:prstGeom prst="rect">
            <a:avLst/>
          </a:prstGeom>
          <a:noFill/>
        </p:spPr>
        <p:txBody>
          <a:bodyPr wrap="square" rtlCol="0">
            <a:spAutoFit/>
          </a:bodyPr>
          <a:lstStyle/>
          <a:p>
            <a:r>
              <a:rPr kumimoji="1" lang="en-US" altLang="ja-JP" sz="1600" b="1" dirty="0">
                <a:solidFill>
                  <a:schemeClr val="tx1">
                    <a:lumMod val="50000"/>
                    <a:lumOff val="50000"/>
                  </a:schemeClr>
                </a:solidFill>
              </a:rPr>
              <a:t>2018</a:t>
            </a:r>
            <a:endParaRPr kumimoji="1" lang="ja-JP" altLang="en-US" sz="1600" dirty="0">
              <a:solidFill>
                <a:schemeClr val="tx1">
                  <a:lumMod val="50000"/>
                  <a:lumOff val="50000"/>
                </a:schemeClr>
              </a:solidFill>
            </a:endParaRPr>
          </a:p>
        </p:txBody>
      </p:sp>
    </p:spTree>
    <p:extLst>
      <p:ext uri="{BB962C8B-B14F-4D97-AF65-F5344CB8AC3E}">
        <p14:creationId xmlns:p14="http://schemas.microsoft.com/office/powerpoint/2010/main" val="2725635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descr="机の上のノートパソコンを見ている人たち&#10;&#10;中程度の精度で自動的に生成された説明">
            <a:extLst>
              <a:ext uri="{FF2B5EF4-FFF2-40B4-BE49-F238E27FC236}">
                <a16:creationId xmlns:a16="http://schemas.microsoft.com/office/drawing/2014/main" id="{BC9DBDE4-0471-6B0E-0671-37758CB0B99D}"/>
              </a:ext>
            </a:extLst>
          </p:cNvPr>
          <p:cNvPicPr>
            <a:picLocks noChangeAspect="1"/>
          </p:cNvPicPr>
          <p:nvPr/>
        </p:nvPicPr>
        <p:blipFill rotWithShape="1">
          <a:blip r:embed="rId3">
            <a:extLst>
              <a:ext uri="{28A0092B-C50C-407E-A947-70E740481C1C}">
                <a14:useLocalDpi xmlns:a14="http://schemas.microsoft.com/office/drawing/2010/main" val="0"/>
              </a:ext>
            </a:extLst>
          </a:blip>
          <a:srcRect l="16533" t="4747" r="6388"/>
          <a:stretch/>
        </p:blipFill>
        <p:spPr>
          <a:xfrm>
            <a:off x="7134169" y="3328300"/>
            <a:ext cx="4361486" cy="3030308"/>
          </a:xfrm>
          <a:prstGeom prst="rect">
            <a:avLst/>
          </a:prstGeom>
        </p:spPr>
      </p:pic>
      <p:pic>
        <p:nvPicPr>
          <p:cNvPr id="16" name="図 15" descr="レストランのテーブルに座っている男性&#10;&#10;低い精度で自動的に生成された説明">
            <a:extLst>
              <a:ext uri="{FF2B5EF4-FFF2-40B4-BE49-F238E27FC236}">
                <a16:creationId xmlns:a16="http://schemas.microsoft.com/office/drawing/2014/main" id="{18CD530A-7D0B-97ED-E0B6-6DA7280F8DDD}"/>
              </a:ext>
            </a:extLst>
          </p:cNvPr>
          <p:cNvPicPr>
            <a:picLocks noChangeAspect="1"/>
          </p:cNvPicPr>
          <p:nvPr/>
        </p:nvPicPr>
        <p:blipFill rotWithShape="1">
          <a:blip r:embed="rId4">
            <a:extLst>
              <a:ext uri="{28A0092B-C50C-407E-A947-70E740481C1C}">
                <a14:useLocalDpi xmlns:a14="http://schemas.microsoft.com/office/drawing/2010/main" val="0"/>
              </a:ext>
            </a:extLst>
          </a:blip>
          <a:srcRect l="1460" t="2044" r="27426" b="32237"/>
          <a:stretch/>
        </p:blipFill>
        <p:spPr>
          <a:xfrm>
            <a:off x="7134168" y="519712"/>
            <a:ext cx="4361486" cy="2677966"/>
          </a:xfrm>
          <a:prstGeom prst="rect">
            <a:avLst/>
          </a:prstGeom>
        </p:spPr>
      </p:pic>
      <p:pic>
        <p:nvPicPr>
          <p:cNvPr id="4" name="図 3">
            <a:extLst>
              <a:ext uri="{FF2B5EF4-FFF2-40B4-BE49-F238E27FC236}">
                <a16:creationId xmlns:a16="http://schemas.microsoft.com/office/drawing/2014/main" id="{7AE50F33-1EB7-C1A2-A7A5-AE2B6C6CE5E3}"/>
              </a:ext>
            </a:extLst>
          </p:cNvPr>
          <p:cNvPicPr>
            <a:picLocks noChangeAspect="1"/>
          </p:cNvPicPr>
          <p:nvPr/>
        </p:nvPicPr>
        <p:blipFill rotWithShape="1">
          <a:blip r:embed="rId5">
            <a:extLst>
              <a:ext uri="{28A0092B-C50C-407E-A947-70E740481C1C}">
                <a14:useLocalDpi xmlns:a14="http://schemas.microsoft.com/office/drawing/2010/main" val="0"/>
              </a:ext>
            </a:extLst>
          </a:blip>
          <a:srcRect l="3178" t="24930" r="3178" b="10122"/>
          <a:stretch/>
        </p:blipFill>
        <p:spPr>
          <a:xfrm>
            <a:off x="734264" y="519712"/>
            <a:ext cx="6255560" cy="3250227"/>
          </a:xfrm>
          <a:prstGeom prst="rect">
            <a:avLst/>
          </a:prstGeom>
        </p:spPr>
      </p:pic>
      <p:pic>
        <p:nvPicPr>
          <p:cNvPr id="12" name="図 11" descr="コンピューターを使っている男性&#10;&#10;低い精度で自動的に生成された説明">
            <a:extLst>
              <a:ext uri="{FF2B5EF4-FFF2-40B4-BE49-F238E27FC236}">
                <a16:creationId xmlns:a16="http://schemas.microsoft.com/office/drawing/2014/main" id="{7BDFA1D6-8613-3F9E-288F-B80E9D58E159}"/>
              </a:ext>
            </a:extLst>
          </p:cNvPr>
          <p:cNvPicPr>
            <a:picLocks noChangeAspect="1"/>
          </p:cNvPicPr>
          <p:nvPr/>
        </p:nvPicPr>
        <p:blipFill rotWithShape="1">
          <a:blip r:embed="rId6">
            <a:extLst>
              <a:ext uri="{28A0092B-C50C-407E-A947-70E740481C1C}">
                <a14:useLocalDpi xmlns:a14="http://schemas.microsoft.com/office/drawing/2010/main" val="0"/>
              </a:ext>
            </a:extLst>
          </a:blip>
          <a:srcRect l="4392" r="11962"/>
          <a:stretch/>
        </p:blipFill>
        <p:spPr>
          <a:xfrm>
            <a:off x="734265" y="3913448"/>
            <a:ext cx="3078307" cy="2445160"/>
          </a:xfrm>
          <a:prstGeom prst="rect">
            <a:avLst/>
          </a:prstGeom>
        </p:spPr>
      </p:pic>
      <p:pic>
        <p:nvPicPr>
          <p:cNvPr id="18" name="図 17" descr="空港にいる人たち&#10;&#10;中程度の精度で自動的に生成された説明">
            <a:extLst>
              <a:ext uri="{FF2B5EF4-FFF2-40B4-BE49-F238E27FC236}">
                <a16:creationId xmlns:a16="http://schemas.microsoft.com/office/drawing/2014/main" id="{A55A7121-7489-C421-AA0B-53F9E1790B23}"/>
              </a:ext>
            </a:extLst>
          </p:cNvPr>
          <p:cNvPicPr>
            <a:picLocks noChangeAspect="1"/>
          </p:cNvPicPr>
          <p:nvPr/>
        </p:nvPicPr>
        <p:blipFill rotWithShape="1">
          <a:blip r:embed="rId7">
            <a:extLst>
              <a:ext uri="{28A0092B-C50C-407E-A947-70E740481C1C}">
                <a14:useLocalDpi xmlns:a14="http://schemas.microsoft.com/office/drawing/2010/main" val="0"/>
              </a:ext>
            </a:extLst>
          </a:blip>
          <a:srcRect l="15010" r="1345"/>
          <a:stretch/>
        </p:blipFill>
        <p:spPr>
          <a:xfrm>
            <a:off x="3875957" y="3913448"/>
            <a:ext cx="3113867" cy="2445160"/>
          </a:xfrm>
          <a:prstGeom prst="rect">
            <a:avLst/>
          </a:prstGeom>
        </p:spPr>
      </p:pic>
    </p:spTree>
    <p:extLst>
      <p:ext uri="{BB962C8B-B14F-4D97-AF65-F5344CB8AC3E}">
        <p14:creationId xmlns:p14="http://schemas.microsoft.com/office/powerpoint/2010/main" val="57485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79B5995D-1C3B-7D86-0F76-24A99DB411CB}"/>
              </a:ext>
            </a:extLst>
          </p:cNvPr>
          <p:cNvSpPr txBox="1"/>
          <p:nvPr/>
        </p:nvSpPr>
        <p:spPr>
          <a:xfrm>
            <a:off x="4338097" y="1635398"/>
            <a:ext cx="2253687" cy="400110"/>
          </a:xfrm>
          <a:prstGeom prst="rect">
            <a:avLst/>
          </a:prstGeom>
          <a:noFill/>
        </p:spPr>
        <p:txBody>
          <a:bodyPr wrap="square">
            <a:spAutoFit/>
          </a:bodyPr>
          <a:lstStyle/>
          <a:p>
            <a:r>
              <a:rPr kumimoji="1" lang="ja-JP" altLang="en-US" sz="2000" b="1" dirty="0"/>
              <a:t>問いを立てる力</a:t>
            </a:r>
            <a:endParaRPr kumimoji="1" lang="en-US" altLang="ja-JP" sz="2000" b="1" dirty="0"/>
          </a:p>
        </p:txBody>
      </p:sp>
      <p:sp>
        <p:nvSpPr>
          <p:cNvPr id="24" name="テキスト ボックス 23">
            <a:extLst>
              <a:ext uri="{FF2B5EF4-FFF2-40B4-BE49-F238E27FC236}">
                <a16:creationId xmlns:a16="http://schemas.microsoft.com/office/drawing/2014/main" id="{50A3C91D-85F6-458B-1211-DAA8DD4FD3D0}"/>
              </a:ext>
            </a:extLst>
          </p:cNvPr>
          <p:cNvSpPr txBox="1"/>
          <p:nvPr/>
        </p:nvSpPr>
        <p:spPr>
          <a:xfrm>
            <a:off x="4338097" y="2403857"/>
            <a:ext cx="3800836" cy="400110"/>
          </a:xfrm>
          <a:prstGeom prst="rect">
            <a:avLst/>
          </a:prstGeom>
          <a:noFill/>
        </p:spPr>
        <p:txBody>
          <a:bodyPr wrap="square">
            <a:spAutoFit/>
          </a:bodyPr>
          <a:lstStyle/>
          <a:p>
            <a:r>
              <a:rPr kumimoji="1" lang="ja-JP" altLang="en-US" sz="2000" b="1" dirty="0"/>
              <a:t>問いに対する解決案を考える力</a:t>
            </a:r>
            <a:endParaRPr kumimoji="1" lang="en-US" altLang="ja-JP" sz="2000" b="1" dirty="0"/>
          </a:p>
        </p:txBody>
      </p:sp>
      <p:sp>
        <p:nvSpPr>
          <p:cNvPr id="25" name="テキスト ボックス 24">
            <a:extLst>
              <a:ext uri="{FF2B5EF4-FFF2-40B4-BE49-F238E27FC236}">
                <a16:creationId xmlns:a16="http://schemas.microsoft.com/office/drawing/2014/main" id="{BF8ED147-9D04-F59C-EC38-97219B3EC41A}"/>
              </a:ext>
            </a:extLst>
          </p:cNvPr>
          <p:cNvSpPr txBox="1"/>
          <p:nvPr/>
        </p:nvSpPr>
        <p:spPr>
          <a:xfrm>
            <a:off x="4338097" y="3248808"/>
            <a:ext cx="3800836" cy="400110"/>
          </a:xfrm>
          <a:prstGeom prst="rect">
            <a:avLst/>
          </a:prstGeom>
          <a:noFill/>
        </p:spPr>
        <p:txBody>
          <a:bodyPr wrap="square">
            <a:spAutoFit/>
          </a:bodyPr>
          <a:lstStyle/>
          <a:p>
            <a:r>
              <a:rPr kumimoji="1" lang="ja-JP" altLang="en-US" sz="2000" b="1" dirty="0"/>
              <a:t>案を具現化する力</a:t>
            </a:r>
            <a:endParaRPr kumimoji="1" lang="en-US" altLang="ja-JP" sz="2000" b="1" dirty="0"/>
          </a:p>
        </p:txBody>
      </p:sp>
      <p:sp>
        <p:nvSpPr>
          <p:cNvPr id="26" name="テキスト ボックス 25">
            <a:extLst>
              <a:ext uri="{FF2B5EF4-FFF2-40B4-BE49-F238E27FC236}">
                <a16:creationId xmlns:a16="http://schemas.microsoft.com/office/drawing/2014/main" id="{3EA03AB2-1A72-5658-4C10-F6CF56AF05AB}"/>
              </a:ext>
            </a:extLst>
          </p:cNvPr>
          <p:cNvSpPr txBox="1"/>
          <p:nvPr/>
        </p:nvSpPr>
        <p:spPr>
          <a:xfrm>
            <a:off x="4338096" y="4016349"/>
            <a:ext cx="5801327" cy="400110"/>
          </a:xfrm>
          <a:prstGeom prst="rect">
            <a:avLst/>
          </a:prstGeom>
          <a:noFill/>
        </p:spPr>
        <p:txBody>
          <a:bodyPr wrap="square">
            <a:spAutoFit/>
          </a:bodyPr>
          <a:lstStyle/>
          <a:p>
            <a:r>
              <a:rPr kumimoji="1" lang="ja-JP" altLang="en-US" sz="2000" b="1" dirty="0"/>
              <a:t>意図した通り解決できているか確かめる力</a:t>
            </a:r>
            <a:endParaRPr kumimoji="1" lang="en-US" altLang="ja-JP" sz="2000" b="1" dirty="0"/>
          </a:p>
        </p:txBody>
      </p:sp>
      <p:sp>
        <p:nvSpPr>
          <p:cNvPr id="27" name="テキスト ボックス 26">
            <a:extLst>
              <a:ext uri="{FF2B5EF4-FFF2-40B4-BE49-F238E27FC236}">
                <a16:creationId xmlns:a16="http://schemas.microsoft.com/office/drawing/2014/main" id="{390D37D5-D170-5FD4-9693-83A733BF5F03}"/>
              </a:ext>
            </a:extLst>
          </p:cNvPr>
          <p:cNvSpPr txBox="1"/>
          <p:nvPr/>
        </p:nvSpPr>
        <p:spPr>
          <a:xfrm>
            <a:off x="4338096" y="4753048"/>
            <a:ext cx="5801327" cy="400110"/>
          </a:xfrm>
          <a:prstGeom prst="rect">
            <a:avLst/>
          </a:prstGeom>
          <a:noFill/>
        </p:spPr>
        <p:txBody>
          <a:bodyPr wrap="square">
            <a:spAutoFit/>
          </a:bodyPr>
          <a:lstStyle/>
          <a:p>
            <a:r>
              <a:rPr kumimoji="1" lang="ja-JP" altLang="en-US" sz="2000" b="1" dirty="0"/>
              <a:t>案を魅力的にみせる力</a:t>
            </a:r>
            <a:endParaRPr kumimoji="1" lang="en-US" altLang="ja-JP" sz="2000" b="1" dirty="0"/>
          </a:p>
        </p:txBody>
      </p:sp>
      <p:sp>
        <p:nvSpPr>
          <p:cNvPr id="28" name="テキスト ボックス 27">
            <a:extLst>
              <a:ext uri="{FF2B5EF4-FFF2-40B4-BE49-F238E27FC236}">
                <a16:creationId xmlns:a16="http://schemas.microsoft.com/office/drawing/2014/main" id="{0A800165-A5CF-8773-EAA8-149EF2D96857}"/>
              </a:ext>
            </a:extLst>
          </p:cNvPr>
          <p:cNvSpPr txBox="1"/>
          <p:nvPr/>
        </p:nvSpPr>
        <p:spPr>
          <a:xfrm>
            <a:off x="3478287" y="1689810"/>
            <a:ext cx="596481" cy="307777"/>
          </a:xfrm>
          <a:prstGeom prst="rect">
            <a:avLst/>
          </a:prstGeom>
          <a:noFill/>
        </p:spPr>
        <p:txBody>
          <a:bodyPr wrap="square" rtlCol="0">
            <a:spAutoFit/>
          </a:bodyPr>
          <a:lstStyle/>
          <a:p>
            <a:pPr algn="ctr"/>
            <a:r>
              <a:rPr kumimoji="1" lang="en-US" altLang="ja-JP" sz="1400" b="1" u="sng" dirty="0">
                <a:solidFill>
                  <a:schemeClr val="tx1">
                    <a:lumMod val="50000"/>
                    <a:lumOff val="50000"/>
                  </a:schemeClr>
                </a:solidFill>
              </a:rPr>
              <a:t>01</a:t>
            </a:r>
            <a:endParaRPr kumimoji="1" lang="ja-JP" altLang="en-US" sz="1400" b="1" u="sng" dirty="0">
              <a:solidFill>
                <a:schemeClr val="tx1">
                  <a:lumMod val="50000"/>
                  <a:lumOff val="50000"/>
                </a:schemeClr>
              </a:solidFill>
            </a:endParaRPr>
          </a:p>
        </p:txBody>
      </p:sp>
      <p:sp>
        <p:nvSpPr>
          <p:cNvPr id="30" name="テキスト ボックス 29">
            <a:extLst>
              <a:ext uri="{FF2B5EF4-FFF2-40B4-BE49-F238E27FC236}">
                <a16:creationId xmlns:a16="http://schemas.microsoft.com/office/drawing/2014/main" id="{2F39197E-ADF5-EE74-65DA-15D47769B38E}"/>
              </a:ext>
            </a:extLst>
          </p:cNvPr>
          <p:cNvSpPr txBox="1"/>
          <p:nvPr/>
        </p:nvSpPr>
        <p:spPr>
          <a:xfrm>
            <a:off x="3478287" y="2450023"/>
            <a:ext cx="596481" cy="307777"/>
          </a:xfrm>
          <a:prstGeom prst="rect">
            <a:avLst/>
          </a:prstGeom>
          <a:noFill/>
        </p:spPr>
        <p:txBody>
          <a:bodyPr wrap="square" rtlCol="0">
            <a:spAutoFit/>
          </a:bodyPr>
          <a:lstStyle/>
          <a:p>
            <a:pPr algn="ctr"/>
            <a:r>
              <a:rPr kumimoji="1" lang="en-US" altLang="ja-JP" sz="1400" b="1" u="sng" dirty="0">
                <a:solidFill>
                  <a:schemeClr val="tx1">
                    <a:lumMod val="50000"/>
                    <a:lumOff val="50000"/>
                  </a:schemeClr>
                </a:solidFill>
              </a:rPr>
              <a:t>02</a:t>
            </a:r>
            <a:endParaRPr kumimoji="1" lang="ja-JP" altLang="en-US" sz="1400" b="1" u="sng" dirty="0">
              <a:solidFill>
                <a:schemeClr val="tx1">
                  <a:lumMod val="50000"/>
                  <a:lumOff val="50000"/>
                </a:schemeClr>
              </a:solidFill>
            </a:endParaRPr>
          </a:p>
        </p:txBody>
      </p:sp>
      <p:sp>
        <p:nvSpPr>
          <p:cNvPr id="31" name="テキスト ボックス 30">
            <a:extLst>
              <a:ext uri="{FF2B5EF4-FFF2-40B4-BE49-F238E27FC236}">
                <a16:creationId xmlns:a16="http://schemas.microsoft.com/office/drawing/2014/main" id="{47868FBE-42CF-EBD1-913F-8E256045A7EA}"/>
              </a:ext>
            </a:extLst>
          </p:cNvPr>
          <p:cNvSpPr txBox="1"/>
          <p:nvPr/>
        </p:nvSpPr>
        <p:spPr>
          <a:xfrm>
            <a:off x="3478287" y="3294974"/>
            <a:ext cx="596481" cy="307777"/>
          </a:xfrm>
          <a:prstGeom prst="rect">
            <a:avLst/>
          </a:prstGeom>
          <a:noFill/>
        </p:spPr>
        <p:txBody>
          <a:bodyPr wrap="square" rtlCol="0">
            <a:spAutoFit/>
          </a:bodyPr>
          <a:lstStyle/>
          <a:p>
            <a:pPr algn="ctr"/>
            <a:r>
              <a:rPr kumimoji="1" lang="en-US" altLang="ja-JP" sz="1400" b="1" u="sng" dirty="0">
                <a:solidFill>
                  <a:schemeClr val="tx1">
                    <a:lumMod val="50000"/>
                    <a:lumOff val="50000"/>
                  </a:schemeClr>
                </a:solidFill>
              </a:rPr>
              <a:t>03</a:t>
            </a:r>
            <a:endParaRPr kumimoji="1" lang="ja-JP" altLang="en-US" sz="1400" b="1" u="sng" dirty="0">
              <a:solidFill>
                <a:schemeClr val="tx1">
                  <a:lumMod val="50000"/>
                  <a:lumOff val="50000"/>
                </a:schemeClr>
              </a:solidFill>
            </a:endParaRPr>
          </a:p>
        </p:txBody>
      </p:sp>
      <p:sp>
        <p:nvSpPr>
          <p:cNvPr id="32" name="テキスト ボックス 31">
            <a:extLst>
              <a:ext uri="{FF2B5EF4-FFF2-40B4-BE49-F238E27FC236}">
                <a16:creationId xmlns:a16="http://schemas.microsoft.com/office/drawing/2014/main" id="{EB2C2021-2927-0D3D-9B77-45FEBF6693BC}"/>
              </a:ext>
            </a:extLst>
          </p:cNvPr>
          <p:cNvSpPr txBox="1"/>
          <p:nvPr/>
        </p:nvSpPr>
        <p:spPr>
          <a:xfrm>
            <a:off x="3478287" y="4078100"/>
            <a:ext cx="596481" cy="307777"/>
          </a:xfrm>
          <a:prstGeom prst="rect">
            <a:avLst/>
          </a:prstGeom>
          <a:noFill/>
        </p:spPr>
        <p:txBody>
          <a:bodyPr wrap="square" rtlCol="0">
            <a:spAutoFit/>
          </a:bodyPr>
          <a:lstStyle/>
          <a:p>
            <a:pPr algn="ctr"/>
            <a:r>
              <a:rPr kumimoji="1" lang="en-US" altLang="ja-JP" sz="1400" b="1" u="sng" dirty="0">
                <a:solidFill>
                  <a:schemeClr val="tx1">
                    <a:lumMod val="50000"/>
                    <a:lumOff val="50000"/>
                  </a:schemeClr>
                </a:solidFill>
              </a:rPr>
              <a:t>04</a:t>
            </a:r>
            <a:endParaRPr kumimoji="1" lang="ja-JP" altLang="en-US" sz="1400" b="1" u="sng" dirty="0">
              <a:solidFill>
                <a:schemeClr val="tx1">
                  <a:lumMod val="50000"/>
                  <a:lumOff val="50000"/>
                </a:schemeClr>
              </a:solidFill>
            </a:endParaRPr>
          </a:p>
        </p:txBody>
      </p:sp>
      <p:sp>
        <p:nvSpPr>
          <p:cNvPr id="33" name="テキスト ボックス 32">
            <a:extLst>
              <a:ext uri="{FF2B5EF4-FFF2-40B4-BE49-F238E27FC236}">
                <a16:creationId xmlns:a16="http://schemas.microsoft.com/office/drawing/2014/main" id="{E3357CF0-FDD3-2DD9-251C-AE62710444F1}"/>
              </a:ext>
            </a:extLst>
          </p:cNvPr>
          <p:cNvSpPr txBox="1"/>
          <p:nvPr/>
        </p:nvSpPr>
        <p:spPr>
          <a:xfrm>
            <a:off x="3478287" y="4799214"/>
            <a:ext cx="596481" cy="307777"/>
          </a:xfrm>
          <a:prstGeom prst="rect">
            <a:avLst/>
          </a:prstGeom>
          <a:noFill/>
        </p:spPr>
        <p:txBody>
          <a:bodyPr wrap="square" rtlCol="0">
            <a:spAutoFit/>
          </a:bodyPr>
          <a:lstStyle/>
          <a:p>
            <a:pPr algn="ctr"/>
            <a:r>
              <a:rPr kumimoji="1" lang="en-US" altLang="ja-JP" sz="1400" b="1" u="sng" dirty="0">
                <a:solidFill>
                  <a:schemeClr val="tx1">
                    <a:lumMod val="50000"/>
                    <a:lumOff val="50000"/>
                  </a:schemeClr>
                </a:solidFill>
              </a:rPr>
              <a:t>05</a:t>
            </a:r>
            <a:endParaRPr kumimoji="1" lang="ja-JP" altLang="en-US" sz="1400" b="1" u="sng" dirty="0">
              <a:solidFill>
                <a:schemeClr val="tx1">
                  <a:lumMod val="50000"/>
                  <a:lumOff val="50000"/>
                </a:schemeClr>
              </a:solidFill>
            </a:endParaRPr>
          </a:p>
        </p:txBody>
      </p:sp>
    </p:spTree>
    <p:extLst>
      <p:ext uri="{BB962C8B-B14F-4D97-AF65-F5344CB8AC3E}">
        <p14:creationId xmlns:p14="http://schemas.microsoft.com/office/powerpoint/2010/main" val="1263525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824F13B-76C0-3B77-16BC-E0FC6A8E24BA}"/>
              </a:ext>
            </a:extLst>
          </p:cNvPr>
          <p:cNvPicPr>
            <a:picLocks noChangeAspect="1"/>
          </p:cNvPicPr>
          <p:nvPr/>
        </p:nvPicPr>
        <p:blipFill rotWithShape="1">
          <a:blip r:embed="rId3"/>
          <a:srcRect l="2933" r="265"/>
          <a:stretch/>
        </p:blipFill>
        <p:spPr>
          <a:xfrm>
            <a:off x="6200172" y="3529151"/>
            <a:ext cx="5440000" cy="3060000"/>
          </a:xfrm>
          <a:prstGeom prst="rect">
            <a:avLst/>
          </a:prstGeom>
        </p:spPr>
      </p:pic>
      <p:pic>
        <p:nvPicPr>
          <p:cNvPr id="5" name="図 4">
            <a:extLst>
              <a:ext uri="{FF2B5EF4-FFF2-40B4-BE49-F238E27FC236}">
                <a16:creationId xmlns:a16="http://schemas.microsoft.com/office/drawing/2014/main" id="{27D9B916-C217-E1A3-1E40-E45BD388C7CE}"/>
              </a:ext>
            </a:extLst>
          </p:cNvPr>
          <p:cNvPicPr>
            <a:picLocks noChangeAspect="1"/>
          </p:cNvPicPr>
          <p:nvPr/>
        </p:nvPicPr>
        <p:blipFill rotWithShape="1">
          <a:blip r:embed="rId4"/>
          <a:srcRect l="1363" r="1363"/>
          <a:stretch/>
        </p:blipFill>
        <p:spPr>
          <a:xfrm>
            <a:off x="6200172" y="369000"/>
            <a:ext cx="5440000" cy="3060000"/>
          </a:xfrm>
          <a:prstGeom prst="rect">
            <a:avLst/>
          </a:prstGeom>
        </p:spPr>
      </p:pic>
      <p:pic>
        <p:nvPicPr>
          <p:cNvPr id="7" name="図 6">
            <a:extLst>
              <a:ext uri="{FF2B5EF4-FFF2-40B4-BE49-F238E27FC236}">
                <a16:creationId xmlns:a16="http://schemas.microsoft.com/office/drawing/2014/main" id="{FA05326D-AD5F-8583-1DC5-E42F642B1911}"/>
              </a:ext>
            </a:extLst>
          </p:cNvPr>
          <p:cNvPicPr>
            <a:picLocks noChangeAspect="1"/>
          </p:cNvPicPr>
          <p:nvPr/>
        </p:nvPicPr>
        <p:blipFill rotWithShape="1">
          <a:blip r:embed="rId5"/>
          <a:srcRect l="338" r="338"/>
          <a:stretch/>
        </p:blipFill>
        <p:spPr>
          <a:xfrm>
            <a:off x="605323" y="369000"/>
            <a:ext cx="5440000" cy="3060000"/>
          </a:xfrm>
          <a:prstGeom prst="rect">
            <a:avLst/>
          </a:prstGeom>
        </p:spPr>
      </p:pic>
      <p:pic>
        <p:nvPicPr>
          <p:cNvPr id="9" name="図 8">
            <a:extLst>
              <a:ext uri="{FF2B5EF4-FFF2-40B4-BE49-F238E27FC236}">
                <a16:creationId xmlns:a16="http://schemas.microsoft.com/office/drawing/2014/main" id="{15E3331C-D9C4-CACD-1EB5-9F789C17FEE1}"/>
              </a:ext>
            </a:extLst>
          </p:cNvPr>
          <p:cNvPicPr>
            <a:picLocks noChangeAspect="1"/>
          </p:cNvPicPr>
          <p:nvPr/>
        </p:nvPicPr>
        <p:blipFill rotWithShape="1">
          <a:blip r:embed="rId6"/>
          <a:srcRect l="-470" r="9554"/>
          <a:stretch/>
        </p:blipFill>
        <p:spPr>
          <a:xfrm>
            <a:off x="605323" y="3529151"/>
            <a:ext cx="5440000" cy="3060000"/>
          </a:xfrm>
          <a:prstGeom prst="rect">
            <a:avLst/>
          </a:prstGeom>
        </p:spPr>
      </p:pic>
    </p:spTree>
    <p:extLst>
      <p:ext uri="{BB962C8B-B14F-4D97-AF65-F5344CB8AC3E}">
        <p14:creationId xmlns:p14="http://schemas.microsoft.com/office/powerpoint/2010/main" val="656605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6B703A3D-A6B1-FC11-A560-ABCBF3326A81}"/>
              </a:ext>
            </a:extLst>
          </p:cNvPr>
          <p:cNvPicPr>
            <a:picLocks noChangeAspect="1"/>
          </p:cNvPicPr>
          <p:nvPr/>
        </p:nvPicPr>
        <p:blipFill>
          <a:blip r:embed="rId3"/>
          <a:stretch>
            <a:fillRect/>
          </a:stretch>
        </p:blipFill>
        <p:spPr>
          <a:xfrm>
            <a:off x="349695" y="468774"/>
            <a:ext cx="4169672" cy="5920451"/>
          </a:xfrm>
          <a:prstGeom prst="rect">
            <a:avLst/>
          </a:prstGeom>
        </p:spPr>
      </p:pic>
      <p:pic>
        <p:nvPicPr>
          <p:cNvPr id="10" name="図 9">
            <a:extLst>
              <a:ext uri="{FF2B5EF4-FFF2-40B4-BE49-F238E27FC236}">
                <a16:creationId xmlns:a16="http://schemas.microsoft.com/office/drawing/2014/main" id="{65EEC886-86A9-62A7-A25A-9F8DEE38C68B}"/>
              </a:ext>
            </a:extLst>
          </p:cNvPr>
          <p:cNvPicPr>
            <a:picLocks noChangeAspect="1"/>
          </p:cNvPicPr>
          <p:nvPr/>
        </p:nvPicPr>
        <p:blipFill>
          <a:blip r:embed="rId4"/>
          <a:stretch>
            <a:fillRect/>
          </a:stretch>
        </p:blipFill>
        <p:spPr>
          <a:xfrm>
            <a:off x="4671130" y="468773"/>
            <a:ext cx="7234257" cy="5920450"/>
          </a:xfrm>
          <a:prstGeom prst="rect">
            <a:avLst/>
          </a:prstGeom>
        </p:spPr>
      </p:pic>
    </p:spTree>
    <p:extLst>
      <p:ext uri="{BB962C8B-B14F-4D97-AF65-F5344CB8AC3E}">
        <p14:creationId xmlns:p14="http://schemas.microsoft.com/office/powerpoint/2010/main" val="1601672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テキスト ボックス 29">
            <a:extLst>
              <a:ext uri="{FF2B5EF4-FFF2-40B4-BE49-F238E27FC236}">
                <a16:creationId xmlns:a16="http://schemas.microsoft.com/office/drawing/2014/main" id="{5499D590-32D7-7C20-9B29-8053398D579C}"/>
              </a:ext>
            </a:extLst>
          </p:cNvPr>
          <p:cNvSpPr txBox="1"/>
          <p:nvPr/>
        </p:nvSpPr>
        <p:spPr>
          <a:xfrm>
            <a:off x="3535049" y="675749"/>
            <a:ext cx="4872941" cy="400110"/>
          </a:xfrm>
          <a:prstGeom prst="rect">
            <a:avLst/>
          </a:prstGeom>
          <a:noFill/>
        </p:spPr>
        <p:txBody>
          <a:bodyPr wrap="square" rtlCol="0">
            <a:spAutoFit/>
          </a:bodyPr>
          <a:lstStyle/>
          <a:p>
            <a:pPr algn="ctr"/>
            <a:r>
              <a:rPr lang="ja-JP" altLang="en-US" sz="2000" b="1" dirty="0"/>
              <a:t>デザインとの</a:t>
            </a:r>
            <a:r>
              <a:rPr lang="ja-JP" altLang="en-US" sz="2000" b="1" dirty="0">
                <a:solidFill>
                  <a:schemeClr val="accent2"/>
                </a:solidFill>
              </a:rPr>
              <a:t>関わり</a:t>
            </a:r>
            <a:r>
              <a:rPr lang="ja-JP" altLang="en-US" sz="2000" b="1" dirty="0"/>
              <a:t>の変化</a:t>
            </a:r>
            <a:endParaRPr kumimoji="1" lang="ja-JP" altLang="en-US" sz="2000" b="1" dirty="0"/>
          </a:p>
        </p:txBody>
      </p:sp>
      <p:sp>
        <p:nvSpPr>
          <p:cNvPr id="21" name="楕円 20">
            <a:extLst>
              <a:ext uri="{FF2B5EF4-FFF2-40B4-BE49-F238E27FC236}">
                <a16:creationId xmlns:a16="http://schemas.microsoft.com/office/drawing/2014/main" id="{C1429AC0-8F94-54F5-4A56-660674D1B2AF}"/>
              </a:ext>
            </a:extLst>
          </p:cNvPr>
          <p:cNvSpPr/>
          <p:nvPr/>
        </p:nvSpPr>
        <p:spPr>
          <a:xfrm>
            <a:off x="1547182" y="3893112"/>
            <a:ext cx="1754098" cy="1754098"/>
          </a:xfrm>
          <a:prstGeom prst="ellipse">
            <a:avLst/>
          </a:prstGeom>
          <a:noFill/>
          <a:ln w="317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accent2"/>
                </a:solidFill>
              </a:rPr>
              <a:t>好き</a:t>
            </a:r>
          </a:p>
        </p:txBody>
      </p:sp>
      <p:sp>
        <p:nvSpPr>
          <p:cNvPr id="22" name="楕円 21">
            <a:extLst>
              <a:ext uri="{FF2B5EF4-FFF2-40B4-BE49-F238E27FC236}">
                <a16:creationId xmlns:a16="http://schemas.microsoft.com/office/drawing/2014/main" id="{152D8A48-A2F9-B75F-16CB-56B6D4B67598}"/>
              </a:ext>
            </a:extLst>
          </p:cNvPr>
          <p:cNvSpPr/>
          <p:nvPr/>
        </p:nvSpPr>
        <p:spPr>
          <a:xfrm>
            <a:off x="3535049" y="4228514"/>
            <a:ext cx="1083297" cy="1083297"/>
          </a:xfrm>
          <a:prstGeom prst="ellipse">
            <a:avLst/>
          </a:prstGeom>
          <a:noFill/>
          <a:ln w="317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accent5"/>
                </a:solidFill>
              </a:rPr>
              <a:t>得意</a:t>
            </a:r>
          </a:p>
        </p:txBody>
      </p:sp>
      <p:sp>
        <p:nvSpPr>
          <p:cNvPr id="28" name="楕円 27">
            <a:extLst>
              <a:ext uri="{FF2B5EF4-FFF2-40B4-BE49-F238E27FC236}">
                <a16:creationId xmlns:a16="http://schemas.microsoft.com/office/drawing/2014/main" id="{B358209F-3F91-7514-564C-8A50B6A42E03}"/>
              </a:ext>
            </a:extLst>
          </p:cNvPr>
          <p:cNvSpPr/>
          <p:nvPr/>
        </p:nvSpPr>
        <p:spPr>
          <a:xfrm>
            <a:off x="6825791" y="3607533"/>
            <a:ext cx="2390243" cy="2390243"/>
          </a:xfrm>
          <a:prstGeom prst="ellipse">
            <a:avLst/>
          </a:prstGeom>
          <a:noFill/>
          <a:ln w="317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accent2"/>
                </a:solidFill>
              </a:rPr>
              <a:t>好き</a:t>
            </a:r>
          </a:p>
        </p:txBody>
      </p:sp>
      <p:sp>
        <p:nvSpPr>
          <p:cNvPr id="29" name="楕円 28">
            <a:extLst>
              <a:ext uri="{FF2B5EF4-FFF2-40B4-BE49-F238E27FC236}">
                <a16:creationId xmlns:a16="http://schemas.microsoft.com/office/drawing/2014/main" id="{922E55E8-DE9B-96F9-7A83-34B17BC73244}"/>
              </a:ext>
            </a:extLst>
          </p:cNvPr>
          <p:cNvSpPr/>
          <p:nvPr/>
        </p:nvSpPr>
        <p:spPr>
          <a:xfrm>
            <a:off x="8494691" y="3607532"/>
            <a:ext cx="2390243" cy="2390243"/>
          </a:xfrm>
          <a:prstGeom prst="ellipse">
            <a:avLst/>
          </a:prstGeom>
          <a:noFill/>
          <a:ln w="317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accent5"/>
                </a:solidFill>
              </a:rPr>
              <a:t>得意</a:t>
            </a:r>
          </a:p>
        </p:txBody>
      </p:sp>
      <p:sp>
        <p:nvSpPr>
          <p:cNvPr id="32" name="テキスト ボックス 31">
            <a:extLst>
              <a:ext uri="{FF2B5EF4-FFF2-40B4-BE49-F238E27FC236}">
                <a16:creationId xmlns:a16="http://schemas.microsoft.com/office/drawing/2014/main" id="{FF17C4D1-E940-4481-1E07-72720A0F3044}"/>
              </a:ext>
            </a:extLst>
          </p:cNvPr>
          <p:cNvSpPr txBox="1"/>
          <p:nvPr/>
        </p:nvSpPr>
        <p:spPr>
          <a:xfrm>
            <a:off x="2369026" y="1935146"/>
            <a:ext cx="1833752" cy="441036"/>
          </a:xfrm>
          <a:prstGeom prst="rect">
            <a:avLst/>
          </a:prstGeom>
          <a:noFill/>
        </p:spPr>
        <p:txBody>
          <a:bodyPr wrap="square" rtlCol="0">
            <a:spAutoFit/>
          </a:bodyPr>
          <a:lstStyle/>
          <a:p>
            <a:pPr algn="ctr"/>
            <a:r>
              <a:rPr kumimoji="1" lang="ja-JP" altLang="en-US" sz="2000" b="1" dirty="0"/>
              <a:t>高校のころ</a:t>
            </a:r>
          </a:p>
        </p:txBody>
      </p:sp>
      <p:sp>
        <p:nvSpPr>
          <p:cNvPr id="33" name="テキスト ボックス 32">
            <a:extLst>
              <a:ext uri="{FF2B5EF4-FFF2-40B4-BE49-F238E27FC236}">
                <a16:creationId xmlns:a16="http://schemas.microsoft.com/office/drawing/2014/main" id="{A6605D84-7FAB-632D-2D3F-9E5BBF8245A1}"/>
              </a:ext>
            </a:extLst>
          </p:cNvPr>
          <p:cNvSpPr txBox="1"/>
          <p:nvPr/>
        </p:nvSpPr>
        <p:spPr>
          <a:xfrm>
            <a:off x="1387488" y="2375254"/>
            <a:ext cx="3827584" cy="523220"/>
          </a:xfrm>
          <a:prstGeom prst="rect">
            <a:avLst/>
          </a:prstGeom>
          <a:noFill/>
        </p:spPr>
        <p:txBody>
          <a:bodyPr wrap="square" rtlCol="0">
            <a:spAutoFit/>
          </a:bodyPr>
          <a:lstStyle/>
          <a:p>
            <a:pPr algn="ctr"/>
            <a:r>
              <a:rPr kumimoji="1" lang="ja-JP" altLang="en-US" sz="1400" b="1" dirty="0">
                <a:solidFill>
                  <a:schemeClr val="tx1">
                    <a:lumMod val="50000"/>
                    <a:lumOff val="50000"/>
                  </a:schemeClr>
                </a:solidFill>
              </a:rPr>
              <a:t>そもそもデザイン知らない</a:t>
            </a:r>
            <a:r>
              <a:rPr kumimoji="1" lang="en-US" altLang="ja-JP" sz="1400" b="1" dirty="0">
                <a:solidFill>
                  <a:schemeClr val="tx1">
                    <a:lumMod val="50000"/>
                    <a:lumOff val="50000"/>
                  </a:schemeClr>
                </a:solidFill>
              </a:rPr>
              <a:t>…</a:t>
            </a:r>
          </a:p>
          <a:p>
            <a:pPr algn="ctr"/>
            <a:r>
              <a:rPr lang="ja-JP" altLang="en-US" sz="1400" b="1" dirty="0">
                <a:solidFill>
                  <a:schemeClr val="tx1">
                    <a:lumMod val="50000"/>
                    <a:lumOff val="50000"/>
                  </a:schemeClr>
                </a:solidFill>
              </a:rPr>
              <a:t>が、モノづくりは好き</a:t>
            </a:r>
            <a:endParaRPr kumimoji="1" lang="ja-JP" altLang="en-US" sz="1400" b="1" dirty="0">
              <a:solidFill>
                <a:schemeClr val="tx1">
                  <a:lumMod val="50000"/>
                  <a:lumOff val="50000"/>
                </a:schemeClr>
              </a:solidFill>
            </a:endParaRPr>
          </a:p>
        </p:txBody>
      </p:sp>
      <p:sp>
        <p:nvSpPr>
          <p:cNvPr id="34" name="二等辺三角形 33">
            <a:extLst>
              <a:ext uri="{FF2B5EF4-FFF2-40B4-BE49-F238E27FC236}">
                <a16:creationId xmlns:a16="http://schemas.microsoft.com/office/drawing/2014/main" id="{5E2FE7E9-A17F-E581-3D8E-2EDE158807C4}"/>
              </a:ext>
            </a:extLst>
          </p:cNvPr>
          <p:cNvSpPr/>
          <p:nvPr/>
        </p:nvSpPr>
        <p:spPr>
          <a:xfrm rot="5400000">
            <a:off x="5538195" y="4613937"/>
            <a:ext cx="393391" cy="193589"/>
          </a:xfrm>
          <a:prstGeom prst="triangle">
            <a:avLst>
              <a:gd name="adj" fmla="val 49999"/>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B1CB8388-6A7B-76E3-9A90-AE53B9D9ADEF}"/>
              </a:ext>
            </a:extLst>
          </p:cNvPr>
          <p:cNvSpPr txBox="1"/>
          <p:nvPr/>
        </p:nvSpPr>
        <p:spPr>
          <a:xfrm>
            <a:off x="7989302" y="1935146"/>
            <a:ext cx="1833752" cy="441036"/>
          </a:xfrm>
          <a:prstGeom prst="rect">
            <a:avLst/>
          </a:prstGeom>
          <a:noFill/>
        </p:spPr>
        <p:txBody>
          <a:bodyPr wrap="square" rtlCol="0">
            <a:spAutoFit/>
          </a:bodyPr>
          <a:lstStyle/>
          <a:p>
            <a:pPr algn="ctr"/>
            <a:r>
              <a:rPr kumimoji="1" lang="ja-JP" altLang="en-US" sz="2000" b="1" dirty="0"/>
              <a:t>大学のころ</a:t>
            </a:r>
          </a:p>
        </p:txBody>
      </p:sp>
      <p:sp>
        <p:nvSpPr>
          <p:cNvPr id="36" name="テキスト ボックス 35">
            <a:extLst>
              <a:ext uri="{FF2B5EF4-FFF2-40B4-BE49-F238E27FC236}">
                <a16:creationId xmlns:a16="http://schemas.microsoft.com/office/drawing/2014/main" id="{A6D47231-A63E-1786-9771-1EF18C06E4BC}"/>
              </a:ext>
            </a:extLst>
          </p:cNvPr>
          <p:cNvSpPr txBox="1"/>
          <p:nvPr/>
        </p:nvSpPr>
        <p:spPr>
          <a:xfrm>
            <a:off x="7058088" y="2375254"/>
            <a:ext cx="3687808" cy="523220"/>
          </a:xfrm>
          <a:prstGeom prst="rect">
            <a:avLst/>
          </a:prstGeom>
          <a:noFill/>
        </p:spPr>
        <p:txBody>
          <a:bodyPr wrap="square" rtlCol="0">
            <a:spAutoFit/>
          </a:bodyPr>
          <a:lstStyle/>
          <a:p>
            <a:pPr algn="ctr"/>
            <a:r>
              <a:rPr lang="ja-JP" altLang="en-US" sz="1400" b="1" dirty="0">
                <a:solidFill>
                  <a:schemeClr val="tx1">
                    <a:lumMod val="50000"/>
                    <a:lumOff val="50000"/>
                  </a:schemeClr>
                </a:solidFill>
              </a:rPr>
              <a:t>授業、コース選択、研究室を通して、自分の好きや得意を広げていった</a:t>
            </a:r>
            <a:endParaRPr kumimoji="1" lang="ja-JP" altLang="en-US" sz="1400" b="1" dirty="0">
              <a:solidFill>
                <a:schemeClr val="tx1">
                  <a:lumMod val="50000"/>
                  <a:lumOff val="50000"/>
                </a:schemeClr>
              </a:solidFill>
            </a:endParaRPr>
          </a:p>
        </p:txBody>
      </p:sp>
      <p:sp>
        <p:nvSpPr>
          <p:cNvPr id="39" name="フリーフォーム: 図形 38">
            <a:extLst>
              <a:ext uri="{FF2B5EF4-FFF2-40B4-BE49-F238E27FC236}">
                <a16:creationId xmlns:a16="http://schemas.microsoft.com/office/drawing/2014/main" id="{88E2D997-1982-E184-4FA7-72DC6CD78D79}"/>
              </a:ext>
            </a:extLst>
          </p:cNvPr>
          <p:cNvSpPr/>
          <p:nvPr/>
        </p:nvSpPr>
        <p:spPr>
          <a:xfrm>
            <a:off x="8534588" y="4018906"/>
            <a:ext cx="640617" cy="1518167"/>
          </a:xfrm>
          <a:custGeom>
            <a:avLst/>
            <a:gdLst>
              <a:gd name="connsiteX0" fmla="*/ 327203 w 654407"/>
              <a:gd name="connsiteY0" fmla="*/ 0 h 1550847"/>
              <a:gd name="connsiteX1" fmla="*/ 336846 w 654407"/>
              <a:gd name="connsiteY1" fmla="*/ 8764 h 1550847"/>
              <a:gd name="connsiteX2" fmla="*/ 654407 w 654407"/>
              <a:gd name="connsiteY2" fmla="*/ 775424 h 1550847"/>
              <a:gd name="connsiteX3" fmla="*/ 336846 w 654407"/>
              <a:gd name="connsiteY3" fmla="*/ 1542084 h 1550847"/>
              <a:gd name="connsiteX4" fmla="*/ 327204 w 654407"/>
              <a:gd name="connsiteY4" fmla="*/ 1550847 h 1550847"/>
              <a:gd name="connsiteX5" fmla="*/ 317561 w 654407"/>
              <a:gd name="connsiteY5" fmla="*/ 1542083 h 1550847"/>
              <a:gd name="connsiteX6" fmla="*/ 0 w 654407"/>
              <a:gd name="connsiteY6" fmla="*/ 775423 h 1550847"/>
              <a:gd name="connsiteX7" fmla="*/ 317561 w 654407"/>
              <a:gd name="connsiteY7" fmla="*/ 8763 h 155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407" h="1550847">
                <a:moveTo>
                  <a:pt x="327203" y="0"/>
                </a:moveTo>
                <a:lnTo>
                  <a:pt x="336846" y="8764"/>
                </a:lnTo>
                <a:cubicBezTo>
                  <a:pt x="533052" y="204969"/>
                  <a:pt x="654407" y="476025"/>
                  <a:pt x="654407" y="775424"/>
                </a:cubicBezTo>
                <a:cubicBezTo>
                  <a:pt x="654407" y="1074824"/>
                  <a:pt x="533052" y="1345879"/>
                  <a:pt x="336846" y="1542084"/>
                </a:cubicBezTo>
                <a:lnTo>
                  <a:pt x="327204" y="1550847"/>
                </a:lnTo>
                <a:lnTo>
                  <a:pt x="317561" y="1542083"/>
                </a:lnTo>
                <a:cubicBezTo>
                  <a:pt x="121356" y="1345878"/>
                  <a:pt x="0" y="1074823"/>
                  <a:pt x="0" y="775423"/>
                </a:cubicBezTo>
                <a:cubicBezTo>
                  <a:pt x="0" y="476024"/>
                  <a:pt x="121356" y="204968"/>
                  <a:pt x="317561" y="8763"/>
                </a:cubicBezTo>
                <a:close/>
              </a:path>
            </a:pathLst>
          </a:custGeom>
          <a:pattFill prst="pct10">
            <a:fgClr>
              <a:schemeClr val="tx1">
                <a:lumMod val="50000"/>
                <a:lumOff val="50000"/>
              </a:schemeClr>
            </a:fgClr>
            <a:bgClr>
              <a:schemeClr val="bg1"/>
            </a:bgClr>
          </a:pattFill>
          <a:ln w="317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2000" b="1" dirty="0">
              <a:solidFill>
                <a:schemeClr val="accent2"/>
              </a:solidFill>
            </a:endParaRPr>
          </a:p>
        </p:txBody>
      </p:sp>
      <p:sp>
        <p:nvSpPr>
          <p:cNvPr id="40" name="テキスト ボックス 39">
            <a:extLst>
              <a:ext uri="{FF2B5EF4-FFF2-40B4-BE49-F238E27FC236}">
                <a16:creationId xmlns:a16="http://schemas.microsoft.com/office/drawing/2014/main" id="{8A82F693-F42C-C5B8-1D0A-4AEFE3FFA8D8}"/>
              </a:ext>
            </a:extLst>
          </p:cNvPr>
          <p:cNvSpPr txBox="1"/>
          <p:nvPr/>
        </p:nvSpPr>
        <p:spPr>
          <a:xfrm>
            <a:off x="8371151" y="6335865"/>
            <a:ext cx="967490" cy="276999"/>
          </a:xfrm>
          <a:prstGeom prst="rect">
            <a:avLst/>
          </a:prstGeom>
          <a:noFill/>
        </p:spPr>
        <p:txBody>
          <a:bodyPr wrap="square" rtlCol="0">
            <a:spAutoFit/>
          </a:bodyPr>
          <a:lstStyle/>
          <a:p>
            <a:pPr algn="ctr"/>
            <a:r>
              <a:rPr kumimoji="1" lang="ja-JP" altLang="en-US" sz="1200" b="1" dirty="0">
                <a:solidFill>
                  <a:schemeClr val="tx1">
                    <a:lumMod val="50000"/>
                    <a:lumOff val="50000"/>
                  </a:schemeClr>
                </a:solidFill>
              </a:rPr>
              <a:t>仕事に</a:t>
            </a:r>
          </a:p>
        </p:txBody>
      </p:sp>
      <p:cxnSp>
        <p:nvCxnSpPr>
          <p:cNvPr id="42" name="直線コネクタ 41">
            <a:extLst>
              <a:ext uri="{FF2B5EF4-FFF2-40B4-BE49-F238E27FC236}">
                <a16:creationId xmlns:a16="http://schemas.microsoft.com/office/drawing/2014/main" id="{6FAAC9B1-A5C0-3BA9-986A-B9DBBEB37516}"/>
              </a:ext>
            </a:extLst>
          </p:cNvPr>
          <p:cNvCxnSpPr>
            <a:cxnSpLocks/>
          </p:cNvCxnSpPr>
          <p:nvPr/>
        </p:nvCxnSpPr>
        <p:spPr>
          <a:xfrm>
            <a:off x="8854896" y="4802653"/>
            <a:ext cx="0" cy="1400182"/>
          </a:xfrm>
          <a:prstGeom prst="line">
            <a:avLst/>
          </a:prstGeom>
          <a:ln w="25400">
            <a:solidFill>
              <a:schemeClr val="bg2">
                <a:lumMod val="75000"/>
              </a:schemeClr>
            </a:solidFill>
            <a:headEnd w="sm" len="med"/>
            <a:tailEnd type="arrow"/>
          </a:ln>
        </p:spPr>
        <p:style>
          <a:lnRef idx="1">
            <a:schemeClr val="dk1"/>
          </a:lnRef>
          <a:fillRef idx="0">
            <a:schemeClr val="dk1"/>
          </a:fillRef>
          <a:effectRef idx="0">
            <a:schemeClr val="dk1"/>
          </a:effectRef>
          <a:fontRef idx="minor">
            <a:schemeClr val="tx1"/>
          </a:fontRef>
        </p:style>
      </p:cxnSp>
      <p:sp>
        <p:nvSpPr>
          <p:cNvPr id="49" name="テキスト ボックス 48">
            <a:extLst>
              <a:ext uri="{FF2B5EF4-FFF2-40B4-BE49-F238E27FC236}">
                <a16:creationId xmlns:a16="http://schemas.microsoft.com/office/drawing/2014/main" id="{BD715AE7-4395-7E78-4672-01919897958C}"/>
              </a:ext>
            </a:extLst>
          </p:cNvPr>
          <p:cNvSpPr txBox="1"/>
          <p:nvPr/>
        </p:nvSpPr>
        <p:spPr>
          <a:xfrm>
            <a:off x="3719033" y="3803109"/>
            <a:ext cx="967490" cy="276999"/>
          </a:xfrm>
          <a:prstGeom prst="rect">
            <a:avLst/>
          </a:prstGeom>
          <a:noFill/>
        </p:spPr>
        <p:txBody>
          <a:bodyPr wrap="square" rtlCol="0">
            <a:spAutoFit/>
          </a:bodyPr>
          <a:lstStyle/>
          <a:p>
            <a:r>
              <a:rPr kumimoji="1" lang="ja-JP" altLang="en-US" sz="1200" b="1" dirty="0">
                <a:solidFill>
                  <a:schemeClr val="accent5"/>
                </a:solidFill>
              </a:rPr>
              <a:t>手先が器用</a:t>
            </a:r>
          </a:p>
        </p:txBody>
      </p:sp>
      <p:sp>
        <p:nvSpPr>
          <p:cNvPr id="50" name="テキスト ボックス 49">
            <a:extLst>
              <a:ext uri="{FF2B5EF4-FFF2-40B4-BE49-F238E27FC236}">
                <a16:creationId xmlns:a16="http://schemas.microsoft.com/office/drawing/2014/main" id="{8F34CDF2-9375-C610-0CA1-FED356228F69}"/>
              </a:ext>
            </a:extLst>
          </p:cNvPr>
          <p:cNvSpPr txBox="1"/>
          <p:nvPr/>
        </p:nvSpPr>
        <p:spPr>
          <a:xfrm>
            <a:off x="3535049" y="5398573"/>
            <a:ext cx="1374565" cy="276999"/>
          </a:xfrm>
          <a:prstGeom prst="rect">
            <a:avLst/>
          </a:prstGeom>
          <a:noFill/>
        </p:spPr>
        <p:txBody>
          <a:bodyPr wrap="square" rtlCol="0">
            <a:spAutoFit/>
          </a:bodyPr>
          <a:lstStyle/>
          <a:p>
            <a:r>
              <a:rPr kumimoji="1" lang="ja-JP" altLang="en-US" sz="1200" b="1" dirty="0">
                <a:solidFill>
                  <a:schemeClr val="accent5"/>
                </a:solidFill>
              </a:rPr>
              <a:t>美術の成績良い</a:t>
            </a:r>
          </a:p>
        </p:txBody>
      </p:sp>
      <p:sp>
        <p:nvSpPr>
          <p:cNvPr id="51" name="テキスト ボックス 50">
            <a:extLst>
              <a:ext uri="{FF2B5EF4-FFF2-40B4-BE49-F238E27FC236}">
                <a16:creationId xmlns:a16="http://schemas.microsoft.com/office/drawing/2014/main" id="{DFA9198D-218A-6BC9-E87A-252F13C55B23}"/>
              </a:ext>
            </a:extLst>
          </p:cNvPr>
          <p:cNvSpPr txBox="1"/>
          <p:nvPr/>
        </p:nvSpPr>
        <p:spPr>
          <a:xfrm>
            <a:off x="1356317" y="5720776"/>
            <a:ext cx="1374565" cy="276999"/>
          </a:xfrm>
          <a:prstGeom prst="rect">
            <a:avLst/>
          </a:prstGeom>
          <a:noFill/>
        </p:spPr>
        <p:txBody>
          <a:bodyPr wrap="square" rtlCol="0">
            <a:spAutoFit/>
          </a:bodyPr>
          <a:lstStyle/>
          <a:p>
            <a:r>
              <a:rPr kumimoji="1" lang="ja-JP" altLang="en-US" sz="1200" b="1" dirty="0">
                <a:solidFill>
                  <a:schemeClr val="accent2"/>
                </a:solidFill>
              </a:rPr>
              <a:t>図工たのしい</a:t>
            </a:r>
          </a:p>
        </p:txBody>
      </p:sp>
      <p:sp>
        <p:nvSpPr>
          <p:cNvPr id="52" name="テキスト ボックス 51">
            <a:extLst>
              <a:ext uri="{FF2B5EF4-FFF2-40B4-BE49-F238E27FC236}">
                <a16:creationId xmlns:a16="http://schemas.microsoft.com/office/drawing/2014/main" id="{D796818A-A92C-7BE7-27B3-AD53954D1153}"/>
              </a:ext>
            </a:extLst>
          </p:cNvPr>
          <p:cNvSpPr txBox="1"/>
          <p:nvPr/>
        </p:nvSpPr>
        <p:spPr>
          <a:xfrm>
            <a:off x="970791" y="3608557"/>
            <a:ext cx="1913792" cy="276999"/>
          </a:xfrm>
          <a:prstGeom prst="rect">
            <a:avLst/>
          </a:prstGeom>
          <a:noFill/>
        </p:spPr>
        <p:txBody>
          <a:bodyPr wrap="square" rtlCol="0">
            <a:spAutoFit/>
          </a:bodyPr>
          <a:lstStyle/>
          <a:p>
            <a:r>
              <a:rPr kumimoji="1" lang="ja-JP" altLang="en-US" sz="1200" b="1" dirty="0">
                <a:solidFill>
                  <a:schemeClr val="accent2"/>
                </a:solidFill>
              </a:rPr>
              <a:t>グラフィック見るの好き</a:t>
            </a:r>
          </a:p>
        </p:txBody>
      </p:sp>
      <p:sp>
        <p:nvSpPr>
          <p:cNvPr id="55" name="テキスト ボックス 54">
            <a:extLst>
              <a:ext uri="{FF2B5EF4-FFF2-40B4-BE49-F238E27FC236}">
                <a16:creationId xmlns:a16="http://schemas.microsoft.com/office/drawing/2014/main" id="{F71F7BC1-5E16-5D71-06AA-7340BBB468B0}"/>
              </a:ext>
            </a:extLst>
          </p:cNvPr>
          <p:cNvSpPr txBox="1"/>
          <p:nvPr/>
        </p:nvSpPr>
        <p:spPr>
          <a:xfrm>
            <a:off x="6490521" y="4664153"/>
            <a:ext cx="438520" cy="276999"/>
          </a:xfrm>
          <a:prstGeom prst="rect">
            <a:avLst/>
          </a:prstGeom>
          <a:noFill/>
        </p:spPr>
        <p:txBody>
          <a:bodyPr wrap="square" rtlCol="0">
            <a:spAutoFit/>
          </a:bodyPr>
          <a:lstStyle/>
          <a:p>
            <a:r>
              <a:rPr kumimoji="1" lang="en-US" altLang="ja-JP" sz="1200" b="1" dirty="0">
                <a:solidFill>
                  <a:schemeClr val="accent2"/>
                </a:solidFill>
              </a:rPr>
              <a:t>SF</a:t>
            </a:r>
            <a:endParaRPr kumimoji="1" lang="ja-JP" altLang="en-US" sz="1200" b="1" dirty="0">
              <a:solidFill>
                <a:schemeClr val="accent2"/>
              </a:solidFill>
            </a:endParaRPr>
          </a:p>
        </p:txBody>
      </p:sp>
      <p:sp>
        <p:nvSpPr>
          <p:cNvPr id="56" name="テキスト ボックス 55">
            <a:extLst>
              <a:ext uri="{FF2B5EF4-FFF2-40B4-BE49-F238E27FC236}">
                <a16:creationId xmlns:a16="http://schemas.microsoft.com/office/drawing/2014/main" id="{DA516BA0-C285-2251-227E-26E69CF10864}"/>
              </a:ext>
            </a:extLst>
          </p:cNvPr>
          <p:cNvSpPr txBox="1"/>
          <p:nvPr/>
        </p:nvSpPr>
        <p:spPr>
          <a:xfrm>
            <a:off x="6646215" y="3638595"/>
            <a:ext cx="1026444" cy="276999"/>
          </a:xfrm>
          <a:prstGeom prst="rect">
            <a:avLst/>
          </a:prstGeom>
          <a:noFill/>
        </p:spPr>
        <p:txBody>
          <a:bodyPr wrap="square" rtlCol="0">
            <a:spAutoFit/>
          </a:bodyPr>
          <a:lstStyle/>
          <a:p>
            <a:r>
              <a:rPr kumimoji="1" lang="ja-JP" altLang="en-US" sz="1200" b="1" dirty="0">
                <a:solidFill>
                  <a:schemeClr val="accent2"/>
                </a:solidFill>
              </a:rPr>
              <a:t>プロダクト</a:t>
            </a:r>
          </a:p>
        </p:txBody>
      </p:sp>
      <p:sp>
        <p:nvSpPr>
          <p:cNvPr id="60" name="テキスト ボックス 59">
            <a:extLst>
              <a:ext uri="{FF2B5EF4-FFF2-40B4-BE49-F238E27FC236}">
                <a16:creationId xmlns:a16="http://schemas.microsoft.com/office/drawing/2014/main" id="{7810C2EA-6802-3D7C-054D-7EB2BBE63550}"/>
              </a:ext>
            </a:extLst>
          </p:cNvPr>
          <p:cNvSpPr txBox="1"/>
          <p:nvPr/>
        </p:nvSpPr>
        <p:spPr>
          <a:xfrm>
            <a:off x="7929753" y="3340635"/>
            <a:ext cx="1122445" cy="276999"/>
          </a:xfrm>
          <a:prstGeom prst="rect">
            <a:avLst/>
          </a:prstGeom>
          <a:noFill/>
        </p:spPr>
        <p:txBody>
          <a:bodyPr wrap="square" rtlCol="0">
            <a:spAutoFit/>
          </a:bodyPr>
          <a:lstStyle/>
          <a:p>
            <a:r>
              <a:rPr kumimoji="1" lang="ja-JP" altLang="en-US" sz="1200" b="1" dirty="0">
                <a:solidFill>
                  <a:schemeClr val="accent2"/>
                </a:solidFill>
              </a:rPr>
              <a:t>人の行動心理</a:t>
            </a:r>
          </a:p>
        </p:txBody>
      </p:sp>
      <p:sp>
        <p:nvSpPr>
          <p:cNvPr id="61" name="テキスト ボックス 60">
            <a:extLst>
              <a:ext uri="{FF2B5EF4-FFF2-40B4-BE49-F238E27FC236}">
                <a16:creationId xmlns:a16="http://schemas.microsoft.com/office/drawing/2014/main" id="{78F8CE5C-BE06-8803-C3F7-551D32B3428D}"/>
              </a:ext>
            </a:extLst>
          </p:cNvPr>
          <p:cNvSpPr txBox="1"/>
          <p:nvPr/>
        </p:nvSpPr>
        <p:spPr>
          <a:xfrm>
            <a:off x="6593770" y="5381650"/>
            <a:ext cx="1195727" cy="276999"/>
          </a:xfrm>
          <a:prstGeom prst="rect">
            <a:avLst/>
          </a:prstGeom>
          <a:noFill/>
        </p:spPr>
        <p:txBody>
          <a:bodyPr wrap="square" rtlCol="0">
            <a:spAutoFit/>
          </a:bodyPr>
          <a:lstStyle/>
          <a:p>
            <a:r>
              <a:rPr kumimoji="1" lang="ja-JP" altLang="en-US" sz="1200" b="1" dirty="0">
                <a:solidFill>
                  <a:schemeClr val="accent2"/>
                </a:solidFill>
              </a:rPr>
              <a:t>動画制作</a:t>
            </a:r>
          </a:p>
        </p:txBody>
      </p:sp>
      <p:sp>
        <p:nvSpPr>
          <p:cNvPr id="62" name="テキスト ボックス 61">
            <a:extLst>
              <a:ext uri="{FF2B5EF4-FFF2-40B4-BE49-F238E27FC236}">
                <a16:creationId xmlns:a16="http://schemas.microsoft.com/office/drawing/2014/main" id="{0BB09962-3030-8CE3-29A3-5F32B07BE143}"/>
              </a:ext>
            </a:extLst>
          </p:cNvPr>
          <p:cNvSpPr txBox="1"/>
          <p:nvPr/>
        </p:nvSpPr>
        <p:spPr>
          <a:xfrm>
            <a:off x="7359362" y="5977571"/>
            <a:ext cx="1454148" cy="276999"/>
          </a:xfrm>
          <a:prstGeom prst="rect">
            <a:avLst/>
          </a:prstGeom>
          <a:noFill/>
        </p:spPr>
        <p:txBody>
          <a:bodyPr wrap="square" rtlCol="0">
            <a:spAutoFit/>
          </a:bodyPr>
          <a:lstStyle/>
          <a:p>
            <a:r>
              <a:rPr kumimoji="1" lang="ja-JP" altLang="en-US" sz="1200" b="1" dirty="0">
                <a:solidFill>
                  <a:schemeClr val="accent2"/>
                </a:solidFill>
              </a:rPr>
              <a:t>プロトタイピング</a:t>
            </a:r>
          </a:p>
        </p:txBody>
      </p:sp>
      <p:sp>
        <p:nvSpPr>
          <p:cNvPr id="63" name="テキスト ボックス 62">
            <a:extLst>
              <a:ext uri="{FF2B5EF4-FFF2-40B4-BE49-F238E27FC236}">
                <a16:creationId xmlns:a16="http://schemas.microsoft.com/office/drawing/2014/main" id="{D5E60348-A91C-95AF-EC13-073FF7CEEA89}"/>
              </a:ext>
            </a:extLst>
          </p:cNvPr>
          <p:cNvSpPr txBox="1"/>
          <p:nvPr/>
        </p:nvSpPr>
        <p:spPr>
          <a:xfrm>
            <a:off x="9175205" y="3330532"/>
            <a:ext cx="2192692" cy="276999"/>
          </a:xfrm>
          <a:prstGeom prst="rect">
            <a:avLst/>
          </a:prstGeom>
          <a:noFill/>
        </p:spPr>
        <p:txBody>
          <a:bodyPr wrap="square" rtlCol="0">
            <a:spAutoFit/>
          </a:bodyPr>
          <a:lstStyle/>
          <a:p>
            <a:r>
              <a:rPr kumimoji="1" lang="ja-JP" altLang="en-US" sz="1200" b="1" dirty="0">
                <a:solidFill>
                  <a:schemeClr val="accent5"/>
                </a:solidFill>
              </a:rPr>
              <a:t>デジタルファブリケーション</a:t>
            </a:r>
          </a:p>
        </p:txBody>
      </p:sp>
      <p:sp>
        <p:nvSpPr>
          <p:cNvPr id="64" name="テキスト ボックス 63">
            <a:extLst>
              <a:ext uri="{FF2B5EF4-FFF2-40B4-BE49-F238E27FC236}">
                <a16:creationId xmlns:a16="http://schemas.microsoft.com/office/drawing/2014/main" id="{31913078-DF32-BC41-5C29-6ABCB25B968F}"/>
              </a:ext>
            </a:extLst>
          </p:cNvPr>
          <p:cNvSpPr txBox="1"/>
          <p:nvPr/>
        </p:nvSpPr>
        <p:spPr>
          <a:xfrm>
            <a:off x="10503241" y="5034812"/>
            <a:ext cx="1374565" cy="276999"/>
          </a:xfrm>
          <a:prstGeom prst="rect">
            <a:avLst/>
          </a:prstGeom>
          <a:noFill/>
        </p:spPr>
        <p:txBody>
          <a:bodyPr wrap="square" rtlCol="0">
            <a:spAutoFit/>
          </a:bodyPr>
          <a:lstStyle/>
          <a:p>
            <a:r>
              <a:rPr kumimoji="1" lang="ja-JP" altLang="en-US" sz="1200" b="1" dirty="0">
                <a:solidFill>
                  <a:schemeClr val="accent5"/>
                </a:solidFill>
              </a:rPr>
              <a:t>データ分析</a:t>
            </a:r>
          </a:p>
        </p:txBody>
      </p:sp>
      <p:sp>
        <p:nvSpPr>
          <p:cNvPr id="65" name="テキスト ボックス 64">
            <a:extLst>
              <a:ext uri="{FF2B5EF4-FFF2-40B4-BE49-F238E27FC236}">
                <a16:creationId xmlns:a16="http://schemas.microsoft.com/office/drawing/2014/main" id="{A7E12471-7F63-BBF2-A479-28BE10E69FF6}"/>
              </a:ext>
            </a:extLst>
          </p:cNvPr>
          <p:cNvSpPr txBox="1"/>
          <p:nvPr/>
        </p:nvSpPr>
        <p:spPr>
          <a:xfrm>
            <a:off x="10551288" y="4090014"/>
            <a:ext cx="1374565" cy="276999"/>
          </a:xfrm>
          <a:prstGeom prst="rect">
            <a:avLst/>
          </a:prstGeom>
          <a:noFill/>
        </p:spPr>
        <p:txBody>
          <a:bodyPr wrap="square" rtlCol="0">
            <a:spAutoFit/>
          </a:bodyPr>
          <a:lstStyle/>
          <a:p>
            <a:r>
              <a:rPr kumimoji="1" lang="ja-JP" altLang="en-US" sz="1200" b="1" dirty="0">
                <a:solidFill>
                  <a:schemeClr val="accent5"/>
                </a:solidFill>
              </a:rPr>
              <a:t>実験設計</a:t>
            </a:r>
          </a:p>
        </p:txBody>
      </p:sp>
      <p:sp>
        <p:nvSpPr>
          <p:cNvPr id="66" name="テキスト ボックス 65">
            <a:extLst>
              <a:ext uri="{FF2B5EF4-FFF2-40B4-BE49-F238E27FC236}">
                <a16:creationId xmlns:a16="http://schemas.microsoft.com/office/drawing/2014/main" id="{F6121502-C932-59BB-A7C0-F27133330071}"/>
              </a:ext>
            </a:extLst>
          </p:cNvPr>
          <p:cNvSpPr txBox="1"/>
          <p:nvPr/>
        </p:nvSpPr>
        <p:spPr>
          <a:xfrm>
            <a:off x="9485525" y="5889820"/>
            <a:ext cx="1374565" cy="276999"/>
          </a:xfrm>
          <a:prstGeom prst="rect">
            <a:avLst/>
          </a:prstGeom>
          <a:noFill/>
        </p:spPr>
        <p:txBody>
          <a:bodyPr wrap="square" rtlCol="0">
            <a:spAutoFit/>
          </a:bodyPr>
          <a:lstStyle/>
          <a:p>
            <a:r>
              <a:rPr kumimoji="1" lang="ja-JP" altLang="en-US" sz="1200" b="1" dirty="0">
                <a:solidFill>
                  <a:schemeClr val="accent5"/>
                </a:solidFill>
              </a:rPr>
              <a:t>デザイン思考</a:t>
            </a:r>
          </a:p>
        </p:txBody>
      </p:sp>
      <p:cxnSp>
        <p:nvCxnSpPr>
          <p:cNvPr id="68" name="直線コネクタ 67">
            <a:extLst>
              <a:ext uri="{FF2B5EF4-FFF2-40B4-BE49-F238E27FC236}">
                <a16:creationId xmlns:a16="http://schemas.microsoft.com/office/drawing/2014/main" id="{9A0EB0B0-6DA3-1F6F-BFDB-863C85C525F9}"/>
              </a:ext>
            </a:extLst>
          </p:cNvPr>
          <p:cNvCxnSpPr>
            <a:cxnSpLocks/>
          </p:cNvCxnSpPr>
          <p:nvPr/>
        </p:nvCxnSpPr>
        <p:spPr>
          <a:xfrm>
            <a:off x="4404167" y="1122159"/>
            <a:ext cx="3159889"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721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屋外, 道路, 建物, ストリート が含まれている画像&#10;&#10;自動的に生成された説明">
            <a:extLst>
              <a:ext uri="{FF2B5EF4-FFF2-40B4-BE49-F238E27FC236}">
                <a16:creationId xmlns:a16="http://schemas.microsoft.com/office/drawing/2014/main" id="{2F9BD83A-D242-F102-0890-76B71D894268}"/>
              </a:ext>
            </a:extLst>
          </p:cNvPr>
          <p:cNvPicPr>
            <a:picLocks noChangeAspect="1"/>
          </p:cNvPicPr>
          <p:nvPr/>
        </p:nvPicPr>
        <p:blipFill rotWithShape="1">
          <a:blip r:embed="rId3">
            <a:extLst>
              <a:ext uri="{28A0092B-C50C-407E-A947-70E740481C1C}">
                <a14:useLocalDpi xmlns:a14="http://schemas.microsoft.com/office/drawing/2010/main"/>
              </a:ext>
            </a:extLst>
          </a:blip>
          <a:srcRect l="8197" t="2668" r="9810" b="7169"/>
          <a:stretch/>
        </p:blipFill>
        <p:spPr>
          <a:xfrm>
            <a:off x="689555" y="405027"/>
            <a:ext cx="2611653" cy="2456029"/>
          </a:xfrm>
          <a:prstGeom prst="rect">
            <a:avLst/>
          </a:prstGeom>
        </p:spPr>
      </p:pic>
      <p:pic>
        <p:nvPicPr>
          <p:cNvPr id="4" name="図 3" descr="駅のホームに停まっている電車&#10;&#10;自動的に生成された説明">
            <a:extLst>
              <a:ext uri="{FF2B5EF4-FFF2-40B4-BE49-F238E27FC236}">
                <a16:creationId xmlns:a16="http://schemas.microsoft.com/office/drawing/2014/main" id="{1D95196A-39CD-173B-4E3E-D57ECFF5D7C0}"/>
              </a:ext>
            </a:extLst>
          </p:cNvPr>
          <p:cNvPicPr>
            <a:picLocks noChangeAspect="1"/>
          </p:cNvPicPr>
          <p:nvPr/>
        </p:nvPicPr>
        <p:blipFill rotWithShape="1">
          <a:blip r:embed="rId4">
            <a:extLst>
              <a:ext uri="{28A0092B-C50C-407E-A947-70E740481C1C}">
                <a14:useLocalDpi xmlns:a14="http://schemas.microsoft.com/office/drawing/2010/main"/>
              </a:ext>
            </a:extLst>
          </a:blip>
          <a:srcRect l="8128" t="3082" r="4733"/>
          <a:stretch/>
        </p:blipFill>
        <p:spPr>
          <a:xfrm>
            <a:off x="3422250" y="405027"/>
            <a:ext cx="2673750" cy="2456029"/>
          </a:xfrm>
          <a:prstGeom prst="rect">
            <a:avLst/>
          </a:prstGeom>
        </p:spPr>
      </p:pic>
      <p:pic>
        <p:nvPicPr>
          <p:cNvPr id="5" name="図 4" descr="飛行機の翼&#10;&#10;中程度の精度で自動的に生成された説明">
            <a:extLst>
              <a:ext uri="{FF2B5EF4-FFF2-40B4-BE49-F238E27FC236}">
                <a16:creationId xmlns:a16="http://schemas.microsoft.com/office/drawing/2014/main" id="{2C4AB0A7-7D3A-24D8-EA6C-5253BFE02E67}"/>
              </a:ext>
            </a:extLst>
          </p:cNvPr>
          <p:cNvPicPr>
            <a:picLocks noChangeAspect="1"/>
          </p:cNvPicPr>
          <p:nvPr/>
        </p:nvPicPr>
        <p:blipFill rotWithShape="1">
          <a:blip r:embed="rId5">
            <a:extLst>
              <a:ext uri="{28A0092B-C50C-407E-A947-70E740481C1C}">
                <a14:useLocalDpi xmlns:a14="http://schemas.microsoft.com/office/drawing/2010/main"/>
              </a:ext>
            </a:extLst>
          </a:blip>
          <a:srcRect l="4348" r="10449" b="3978"/>
          <a:stretch/>
        </p:blipFill>
        <p:spPr>
          <a:xfrm>
            <a:off x="6196907" y="405027"/>
            <a:ext cx="2627872" cy="2456029"/>
          </a:xfrm>
          <a:prstGeom prst="rect">
            <a:avLst/>
          </a:prstGeom>
        </p:spPr>
      </p:pic>
      <p:pic>
        <p:nvPicPr>
          <p:cNvPr id="51" name="図 50" descr="飛行機の模型&#10;&#10;低い精度で自動的に生成された説明">
            <a:extLst>
              <a:ext uri="{FF2B5EF4-FFF2-40B4-BE49-F238E27FC236}">
                <a16:creationId xmlns:a16="http://schemas.microsoft.com/office/drawing/2014/main" id="{DF377DEE-7AEC-404B-E652-5546AC8E8F5A}"/>
              </a:ext>
            </a:extLst>
          </p:cNvPr>
          <p:cNvPicPr>
            <a:picLocks noChangeAspect="1"/>
          </p:cNvPicPr>
          <p:nvPr/>
        </p:nvPicPr>
        <p:blipFill rotWithShape="1">
          <a:blip r:embed="rId6">
            <a:extLst>
              <a:ext uri="{28A0092B-C50C-407E-A947-70E740481C1C}">
                <a14:useLocalDpi xmlns:a14="http://schemas.microsoft.com/office/drawing/2010/main"/>
              </a:ext>
            </a:extLst>
          </a:blip>
          <a:srcRect l="5025" t="2467" r="6155" b="-443"/>
          <a:stretch/>
        </p:blipFill>
        <p:spPr>
          <a:xfrm>
            <a:off x="3442873" y="3020417"/>
            <a:ext cx="2634979" cy="2467993"/>
          </a:xfrm>
          <a:prstGeom prst="rect">
            <a:avLst/>
          </a:prstGeom>
        </p:spPr>
      </p:pic>
      <p:pic>
        <p:nvPicPr>
          <p:cNvPr id="52" name="図 51" descr="道路, 屋外, 車, 写真 が含まれている画像&#10;&#10;自動的に生成された説明">
            <a:extLst>
              <a:ext uri="{FF2B5EF4-FFF2-40B4-BE49-F238E27FC236}">
                <a16:creationId xmlns:a16="http://schemas.microsoft.com/office/drawing/2014/main" id="{A93AD39C-2C88-5EB3-627D-0AC67956DEA9}"/>
              </a:ext>
            </a:extLst>
          </p:cNvPr>
          <p:cNvPicPr>
            <a:picLocks noChangeAspect="1"/>
          </p:cNvPicPr>
          <p:nvPr/>
        </p:nvPicPr>
        <p:blipFill rotWithShape="1">
          <a:blip r:embed="rId7">
            <a:extLst>
              <a:ext uri="{28A0092B-C50C-407E-A947-70E740481C1C}">
                <a14:useLocalDpi xmlns:a14="http://schemas.microsoft.com/office/drawing/2010/main"/>
              </a:ext>
            </a:extLst>
          </a:blip>
          <a:srcRect l="5053" t="2586" r="6329"/>
          <a:stretch/>
        </p:blipFill>
        <p:spPr>
          <a:xfrm>
            <a:off x="694400" y="3020417"/>
            <a:ext cx="2606809" cy="2432108"/>
          </a:xfrm>
          <a:prstGeom prst="rect">
            <a:avLst/>
          </a:prstGeom>
        </p:spPr>
      </p:pic>
      <p:pic>
        <p:nvPicPr>
          <p:cNvPr id="53" name="図 52" descr="雪の上にある衛星のcg&#10;&#10;低い精度で自動的に生成された説明">
            <a:extLst>
              <a:ext uri="{FF2B5EF4-FFF2-40B4-BE49-F238E27FC236}">
                <a16:creationId xmlns:a16="http://schemas.microsoft.com/office/drawing/2014/main" id="{9981351F-55F2-675A-4B78-EA929038F3BE}"/>
              </a:ext>
            </a:extLst>
          </p:cNvPr>
          <p:cNvPicPr>
            <a:picLocks noChangeAspect="1"/>
          </p:cNvPicPr>
          <p:nvPr/>
        </p:nvPicPr>
        <p:blipFill rotWithShape="1">
          <a:blip r:embed="rId8">
            <a:extLst>
              <a:ext uri="{28A0092B-C50C-407E-A947-70E740481C1C}">
                <a14:useLocalDpi xmlns:a14="http://schemas.microsoft.com/office/drawing/2010/main"/>
              </a:ext>
            </a:extLst>
          </a:blip>
          <a:srcRect l="5685" t="1226" r="4458" b="-2"/>
          <a:stretch/>
        </p:blipFill>
        <p:spPr>
          <a:xfrm>
            <a:off x="6167440" y="3020417"/>
            <a:ext cx="2636716" cy="2467993"/>
          </a:xfrm>
          <a:prstGeom prst="rect">
            <a:avLst/>
          </a:prstGeom>
        </p:spPr>
      </p:pic>
      <p:pic>
        <p:nvPicPr>
          <p:cNvPr id="54" name="図 53" descr="屋内, 戸棚, 冷蔵庫, 座る が含まれている画像&#10;&#10;自動的に生成された説明">
            <a:extLst>
              <a:ext uri="{FF2B5EF4-FFF2-40B4-BE49-F238E27FC236}">
                <a16:creationId xmlns:a16="http://schemas.microsoft.com/office/drawing/2014/main" id="{09D4BF1B-1C74-C8AD-38E0-DDCFB34F35AC}"/>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l="12442" r="16466"/>
          <a:stretch/>
        </p:blipFill>
        <p:spPr>
          <a:xfrm>
            <a:off x="8911098" y="3020417"/>
            <a:ext cx="2634979" cy="2462015"/>
          </a:xfrm>
          <a:prstGeom prst="rect">
            <a:avLst/>
          </a:prstGeom>
        </p:spPr>
      </p:pic>
      <p:pic>
        <p:nvPicPr>
          <p:cNvPr id="55" name="図 54">
            <a:extLst>
              <a:ext uri="{FF2B5EF4-FFF2-40B4-BE49-F238E27FC236}">
                <a16:creationId xmlns:a16="http://schemas.microsoft.com/office/drawing/2014/main" id="{B047276D-1282-4328-242D-4B7BCA4FAC26}"/>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l="702" t="2744" r="1527"/>
          <a:stretch/>
        </p:blipFill>
        <p:spPr>
          <a:xfrm>
            <a:off x="8911098" y="405027"/>
            <a:ext cx="2636716" cy="2462017"/>
          </a:xfrm>
          <a:prstGeom prst="rect">
            <a:avLst/>
          </a:prstGeom>
        </p:spPr>
      </p:pic>
      <p:sp>
        <p:nvSpPr>
          <p:cNvPr id="57" name="正方形/長方形 56">
            <a:extLst>
              <a:ext uri="{FF2B5EF4-FFF2-40B4-BE49-F238E27FC236}">
                <a16:creationId xmlns:a16="http://schemas.microsoft.com/office/drawing/2014/main" id="{428D28B0-476B-756F-24A2-AED13ACAEE7D}"/>
              </a:ext>
            </a:extLst>
          </p:cNvPr>
          <p:cNvSpPr/>
          <p:nvPr/>
        </p:nvSpPr>
        <p:spPr>
          <a:xfrm>
            <a:off x="3950915" y="5689342"/>
            <a:ext cx="5868153" cy="800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defRPr/>
            </a:pPr>
            <a:r>
              <a:rPr lang="ja-JP" altLang="en-US" sz="4000" b="1" spc="300" dirty="0">
                <a:solidFill>
                  <a:schemeClr val="accent2"/>
                </a:solidFill>
                <a:latin typeface="+mn-ea"/>
                <a:cs typeface="メイリオ" pitchFamily="50" charset="-128"/>
              </a:rPr>
              <a:t>総合</a:t>
            </a:r>
            <a:r>
              <a:rPr lang="ja-JP" altLang="en-US" sz="4000" b="1" spc="300" dirty="0">
                <a:solidFill>
                  <a:schemeClr val="tx1"/>
                </a:solidFill>
                <a:latin typeface="+mn-ea"/>
                <a:cs typeface="メイリオ" pitchFamily="50" charset="-128"/>
              </a:rPr>
              <a:t>電機メーカー</a:t>
            </a:r>
            <a:endParaRPr lang="en-US" altLang="ja-JP" sz="4000" b="1" spc="300" dirty="0">
              <a:solidFill>
                <a:schemeClr val="tx1"/>
              </a:solidFill>
              <a:latin typeface="+mn-ea"/>
              <a:cs typeface="メイリオ" pitchFamily="50" charset="-128"/>
            </a:endParaRPr>
          </a:p>
        </p:txBody>
      </p:sp>
      <p:sp>
        <p:nvSpPr>
          <p:cNvPr id="58" name="正方形/長方形 57">
            <a:extLst>
              <a:ext uri="{FF2B5EF4-FFF2-40B4-BE49-F238E27FC236}">
                <a16:creationId xmlns:a16="http://schemas.microsoft.com/office/drawing/2014/main" id="{C8E54D5B-1CE2-B2BF-E645-F824FDCC0837}"/>
              </a:ext>
            </a:extLst>
          </p:cNvPr>
          <p:cNvSpPr/>
          <p:nvPr/>
        </p:nvSpPr>
        <p:spPr>
          <a:xfrm>
            <a:off x="563329" y="5885140"/>
            <a:ext cx="3316499" cy="604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defRPr/>
            </a:pPr>
            <a:r>
              <a:rPr lang="ja-JP" altLang="en-US" sz="2000" b="1" spc="300" dirty="0">
                <a:solidFill>
                  <a:schemeClr val="tx1"/>
                </a:solidFill>
                <a:latin typeface="+mn-ea"/>
                <a:cs typeface="メイリオ" pitchFamily="50" charset="-128"/>
              </a:rPr>
              <a:t>“家庭”から“宇宙”まで</a:t>
            </a:r>
            <a:endParaRPr lang="en-US" altLang="ja-JP" sz="2000" b="1" spc="300" dirty="0">
              <a:solidFill>
                <a:schemeClr val="tx1"/>
              </a:solidFill>
              <a:latin typeface="+mn-ea"/>
              <a:cs typeface="メイリオ" pitchFamily="50" charset="-128"/>
            </a:endParaRPr>
          </a:p>
        </p:txBody>
      </p:sp>
    </p:spTree>
    <p:extLst>
      <p:ext uri="{BB962C8B-B14F-4D97-AF65-F5344CB8AC3E}">
        <p14:creationId xmlns:p14="http://schemas.microsoft.com/office/powerpoint/2010/main" val="2806665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23385A6-E7BC-0799-9186-0C86B9D56A93}"/>
              </a:ext>
            </a:extLst>
          </p:cNvPr>
          <p:cNvPicPr>
            <a:picLocks noChangeAspect="1"/>
          </p:cNvPicPr>
          <p:nvPr/>
        </p:nvPicPr>
        <p:blipFill rotWithShape="1">
          <a:blip r:embed="rId3"/>
          <a:srcRect r="11522"/>
          <a:stretch/>
        </p:blipFill>
        <p:spPr>
          <a:xfrm>
            <a:off x="644321" y="3261379"/>
            <a:ext cx="4069419" cy="2494953"/>
          </a:xfrm>
          <a:prstGeom prst="rect">
            <a:avLst/>
          </a:prstGeom>
        </p:spPr>
      </p:pic>
      <p:pic>
        <p:nvPicPr>
          <p:cNvPr id="4" name="図 3">
            <a:extLst>
              <a:ext uri="{FF2B5EF4-FFF2-40B4-BE49-F238E27FC236}">
                <a16:creationId xmlns:a16="http://schemas.microsoft.com/office/drawing/2014/main" id="{A2EFDD36-6F00-3A28-926B-197DE873402A}"/>
              </a:ext>
            </a:extLst>
          </p:cNvPr>
          <p:cNvPicPr>
            <a:picLocks noChangeAspect="1"/>
          </p:cNvPicPr>
          <p:nvPr/>
        </p:nvPicPr>
        <p:blipFill>
          <a:blip r:embed="rId4"/>
          <a:stretch>
            <a:fillRect/>
          </a:stretch>
        </p:blipFill>
        <p:spPr>
          <a:xfrm>
            <a:off x="7431994" y="3261379"/>
            <a:ext cx="4069419" cy="2494953"/>
          </a:xfrm>
          <a:prstGeom prst="rect">
            <a:avLst/>
          </a:prstGeom>
        </p:spPr>
      </p:pic>
      <p:sp>
        <p:nvSpPr>
          <p:cNvPr id="53" name="テキスト ボックス 52">
            <a:extLst>
              <a:ext uri="{FF2B5EF4-FFF2-40B4-BE49-F238E27FC236}">
                <a16:creationId xmlns:a16="http://schemas.microsoft.com/office/drawing/2014/main" id="{32DABD54-0F9D-BB65-0DEB-7DA974AA0EC7}"/>
              </a:ext>
            </a:extLst>
          </p:cNvPr>
          <p:cNvSpPr txBox="1"/>
          <p:nvPr/>
        </p:nvSpPr>
        <p:spPr>
          <a:xfrm>
            <a:off x="989854" y="2299555"/>
            <a:ext cx="2158677" cy="400110"/>
          </a:xfrm>
          <a:prstGeom prst="rect">
            <a:avLst/>
          </a:prstGeom>
          <a:noFill/>
        </p:spPr>
        <p:txBody>
          <a:bodyPr wrap="square" rtlCol="0">
            <a:spAutoFit/>
          </a:bodyPr>
          <a:lstStyle/>
          <a:p>
            <a:r>
              <a:rPr kumimoji="1" lang="ja-JP" altLang="en-US" sz="2000" b="1" dirty="0"/>
              <a:t>家電のデザイン</a:t>
            </a:r>
          </a:p>
        </p:txBody>
      </p:sp>
      <p:sp>
        <p:nvSpPr>
          <p:cNvPr id="54" name="テキスト ボックス 53">
            <a:extLst>
              <a:ext uri="{FF2B5EF4-FFF2-40B4-BE49-F238E27FC236}">
                <a16:creationId xmlns:a16="http://schemas.microsoft.com/office/drawing/2014/main" id="{858A5827-B3B0-3529-13DE-48FC0CCCE7CA}"/>
              </a:ext>
            </a:extLst>
          </p:cNvPr>
          <p:cNvSpPr txBox="1"/>
          <p:nvPr/>
        </p:nvSpPr>
        <p:spPr>
          <a:xfrm>
            <a:off x="3833559" y="2296724"/>
            <a:ext cx="4008626" cy="400110"/>
          </a:xfrm>
          <a:prstGeom prst="rect">
            <a:avLst/>
          </a:prstGeom>
          <a:noFill/>
        </p:spPr>
        <p:txBody>
          <a:bodyPr wrap="square" rtlCol="0">
            <a:spAutoFit/>
          </a:bodyPr>
          <a:lstStyle/>
          <a:p>
            <a:r>
              <a:rPr kumimoji="1" lang="ja-JP" altLang="en-US" sz="2000" b="1" dirty="0"/>
              <a:t>次世代の家中サービスのデザイン</a:t>
            </a:r>
          </a:p>
        </p:txBody>
      </p:sp>
      <p:sp>
        <p:nvSpPr>
          <p:cNvPr id="55" name="テキスト ボックス 54">
            <a:extLst>
              <a:ext uri="{FF2B5EF4-FFF2-40B4-BE49-F238E27FC236}">
                <a16:creationId xmlns:a16="http://schemas.microsoft.com/office/drawing/2014/main" id="{9769B598-77DD-45DE-1C15-CAA46EBF9EA4}"/>
              </a:ext>
            </a:extLst>
          </p:cNvPr>
          <p:cNvSpPr txBox="1"/>
          <p:nvPr/>
        </p:nvSpPr>
        <p:spPr>
          <a:xfrm>
            <a:off x="8527213" y="2296724"/>
            <a:ext cx="2621664" cy="400110"/>
          </a:xfrm>
          <a:prstGeom prst="rect">
            <a:avLst/>
          </a:prstGeom>
          <a:noFill/>
        </p:spPr>
        <p:txBody>
          <a:bodyPr wrap="square" rtlCol="0">
            <a:spAutoFit/>
          </a:bodyPr>
          <a:lstStyle/>
          <a:p>
            <a:r>
              <a:rPr kumimoji="1" lang="ja-JP" altLang="en-US" sz="2000" b="1" dirty="0"/>
              <a:t>未来社会の洞察</a:t>
            </a:r>
            <a:r>
              <a:rPr kumimoji="1" lang="en-US" altLang="ja-JP" sz="2000" b="1" dirty="0"/>
              <a:t>/</a:t>
            </a:r>
            <a:r>
              <a:rPr kumimoji="1" lang="ja-JP" altLang="en-US" sz="2000" b="1" dirty="0"/>
              <a:t>研究</a:t>
            </a:r>
          </a:p>
        </p:txBody>
      </p:sp>
      <p:sp>
        <p:nvSpPr>
          <p:cNvPr id="63" name="AutoShape 2" descr="お手入れ簡単">
            <a:extLst>
              <a:ext uri="{FF2B5EF4-FFF2-40B4-BE49-F238E27FC236}">
                <a16:creationId xmlns:a16="http://schemas.microsoft.com/office/drawing/2014/main" id="{7108B751-0978-8FF2-25C1-7A1FCEDA188D}"/>
              </a:ext>
            </a:extLst>
          </p:cNvPr>
          <p:cNvSpPr>
            <a:spLocks noChangeAspect="1" noChangeArrowheads="1"/>
          </p:cNvSpPr>
          <p:nvPr/>
        </p:nvSpPr>
        <p:spPr bwMode="auto">
          <a:xfrm>
            <a:off x="6253480" y="42040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64" name="図 63">
            <a:extLst>
              <a:ext uri="{FF2B5EF4-FFF2-40B4-BE49-F238E27FC236}">
                <a16:creationId xmlns:a16="http://schemas.microsoft.com/office/drawing/2014/main" id="{01E8CF59-356A-4815-23DD-99A19B32B6D7}"/>
              </a:ext>
            </a:extLst>
          </p:cNvPr>
          <p:cNvPicPr>
            <a:picLocks noChangeAspect="1"/>
          </p:cNvPicPr>
          <p:nvPr/>
        </p:nvPicPr>
        <p:blipFill rotWithShape="1">
          <a:blip r:embed="rId5"/>
          <a:srcRect l="12338"/>
          <a:stretch/>
        </p:blipFill>
        <p:spPr>
          <a:xfrm>
            <a:off x="4806328" y="3261379"/>
            <a:ext cx="2196806" cy="2494953"/>
          </a:xfrm>
          <a:prstGeom prst="rect">
            <a:avLst/>
          </a:prstGeom>
        </p:spPr>
      </p:pic>
      <p:sp>
        <p:nvSpPr>
          <p:cNvPr id="65" name="テキスト ボックス 64">
            <a:extLst>
              <a:ext uri="{FF2B5EF4-FFF2-40B4-BE49-F238E27FC236}">
                <a16:creationId xmlns:a16="http://schemas.microsoft.com/office/drawing/2014/main" id="{FFE388E9-E15C-655C-33C6-DED020F584B1}"/>
              </a:ext>
            </a:extLst>
          </p:cNvPr>
          <p:cNvSpPr txBox="1"/>
          <p:nvPr/>
        </p:nvSpPr>
        <p:spPr>
          <a:xfrm>
            <a:off x="4803978" y="1025676"/>
            <a:ext cx="2238572" cy="307777"/>
          </a:xfrm>
          <a:prstGeom prst="rect">
            <a:avLst/>
          </a:prstGeom>
          <a:noFill/>
        </p:spPr>
        <p:txBody>
          <a:bodyPr wrap="square" rtlCol="0">
            <a:spAutoFit/>
          </a:bodyPr>
          <a:lstStyle/>
          <a:p>
            <a:pPr algn="ctr"/>
            <a:r>
              <a:rPr kumimoji="1" lang="ja-JP" altLang="en-US" sz="1400" b="1" dirty="0"/>
              <a:t>会社の中での</a:t>
            </a:r>
            <a:r>
              <a:rPr kumimoji="1" lang="ja-JP" altLang="en-US" sz="1400" b="1" dirty="0">
                <a:solidFill>
                  <a:schemeClr val="accent2"/>
                </a:solidFill>
              </a:rPr>
              <a:t>自分の活動</a:t>
            </a:r>
          </a:p>
        </p:txBody>
      </p:sp>
      <p:cxnSp>
        <p:nvCxnSpPr>
          <p:cNvPr id="66" name="直線コネクタ 65">
            <a:extLst>
              <a:ext uri="{FF2B5EF4-FFF2-40B4-BE49-F238E27FC236}">
                <a16:creationId xmlns:a16="http://schemas.microsoft.com/office/drawing/2014/main" id="{F8010CC7-2A34-C4A3-B1C2-EC719FD62E90}"/>
              </a:ext>
            </a:extLst>
          </p:cNvPr>
          <p:cNvCxnSpPr>
            <a:cxnSpLocks/>
          </p:cNvCxnSpPr>
          <p:nvPr/>
        </p:nvCxnSpPr>
        <p:spPr>
          <a:xfrm>
            <a:off x="4935920" y="1388812"/>
            <a:ext cx="2011772"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0" name="テキスト ボックス 69">
            <a:extLst>
              <a:ext uri="{FF2B5EF4-FFF2-40B4-BE49-F238E27FC236}">
                <a16:creationId xmlns:a16="http://schemas.microsoft.com/office/drawing/2014/main" id="{B53F05D6-0DEB-AF1D-0A01-EC95CED5D050}"/>
              </a:ext>
            </a:extLst>
          </p:cNvPr>
          <p:cNvSpPr txBox="1"/>
          <p:nvPr/>
        </p:nvSpPr>
        <p:spPr>
          <a:xfrm>
            <a:off x="1604534" y="1926493"/>
            <a:ext cx="596481" cy="307777"/>
          </a:xfrm>
          <a:prstGeom prst="rect">
            <a:avLst/>
          </a:prstGeom>
          <a:noFill/>
        </p:spPr>
        <p:txBody>
          <a:bodyPr wrap="square" rtlCol="0">
            <a:spAutoFit/>
          </a:bodyPr>
          <a:lstStyle/>
          <a:p>
            <a:pPr algn="ctr"/>
            <a:r>
              <a:rPr kumimoji="1" lang="en-US" altLang="ja-JP" sz="1400" b="1" u="sng" dirty="0">
                <a:solidFill>
                  <a:schemeClr val="tx1">
                    <a:lumMod val="50000"/>
                    <a:lumOff val="50000"/>
                  </a:schemeClr>
                </a:solidFill>
              </a:rPr>
              <a:t>01</a:t>
            </a:r>
            <a:endParaRPr kumimoji="1" lang="ja-JP" altLang="en-US" sz="1400" b="1" u="sng" dirty="0">
              <a:solidFill>
                <a:schemeClr val="tx1">
                  <a:lumMod val="50000"/>
                  <a:lumOff val="50000"/>
                </a:schemeClr>
              </a:solidFill>
            </a:endParaRPr>
          </a:p>
        </p:txBody>
      </p:sp>
      <p:sp>
        <p:nvSpPr>
          <p:cNvPr id="71" name="テキスト ボックス 70">
            <a:extLst>
              <a:ext uri="{FF2B5EF4-FFF2-40B4-BE49-F238E27FC236}">
                <a16:creationId xmlns:a16="http://schemas.microsoft.com/office/drawing/2014/main" id="{9AC577E2-4717-8A3F-E450-83AB4180BAE2}"/>
              </a:ext>
            </a:extLst>
          </p:cNvPr>
          <p:cNvSpPr txBox="1"/>
          <p:nvPr/>
        </p:nvSpPr>
        <p:spPr>
          <a:xfrm>
            <a:off x="5583529" y="1926493"/>
            <a:ext cx="596481" cy="307777"/>
          </a:xfrm>
          <a:prstGeom prst="rect">
            <a:avLst/>
          </a:prstGeom>
          <a:noFill/>
        </p:spPr>
        <p:txBody>
          <a:bodyPr wrap="square" rtlCol="0">
            <a:spAutoFit/>
          </a:bodyPr>
          <a:lstStyle/>
          <a:p>
            <a:pPr algn="ctr"/>
            <a:r>
              <a:rPr kumimoji="1" lang="en-US" altLang="ja-JP" sz="1400" b="1" u="sng" dirty="0">
                <a:solidFill>
                  <a:schemeClr val="tx1">
                    <a:lumMod val="50000"/>
                    <a:lumOff val="50000"/>
                  </a:schemeClr>
                </a:solidFill>
              </a:rPr>
              <a:t>02</a:t>
            </a:r>
            <a:endParaRPr kumimoji="1" lang="ja-JP" altLang="en-US" sz="1400" b="1" u="sng" dirty="0">
              <a:solidFill>
                <a:schemeClr val="tx1">
                  <a:lumMod val="50000"/>
                  <a:lumOff val="50000"/>
                </a:schemeClr>
              </a:solidFill>
            </a:endParaRPr>
          </a:p>
        </p:txBody>
      </p:sp>
      <p:sp>
        <p:nvSpPr>
          <p:cNvPr id="72" name="テキスト ボックス 71">
            <a:extLst>
              <a:ext uri="{FF2B5EF4-FFF2-40B4-BE49-F238E27FC236}">
                <a16:creationId xmlns:a16="http://schemas.microsoft.com/office/drawing/2014/main" id="{7DBD281E-966C-8719-349B-C2513ED8C0CE}"/>
              </a:ext>
            </a:extLst>
          </p:cNvPr>
          <p:cNvSpPr txBox="1"/>
          <p:nvPr/>
        </p:nvSpPr>
        <p:spPr>
          <a:xfrm>
            <a:off x="9539805" y="1926493"/>
            <a:ext cx="596481" cy="307777"/>
          </a:xfrm>
          <a:prstGeom prst="rect">
            <a:avLst/>
          </a:prstGeom>
          <a:noFill/>
        </p:spPr>
        <p:txBody>
          <a:bodyPr wrap="square" rtlCol="0">
            <a:spAutoFit/>
          </a:bodyPr>
          <a:lstStyle/>
          <a:p>
            <a:pPr algn="ctr"/>
            <a:r>
              <a:rPr kumimoji="1" lang="en-US" altLang="ja-JP" sz="1400" b="1" u="sng" dirty="0">
                <a:solidFill>
                  <a:schemeClr val="tx1">
                    <a:lumMod val="50000"/>
                    <a:lumOff val="50000"/>
                  </a:schemeClr>
                </a:solidFill>
              </a:rPr>
              <a:t>03</a:t>
            </a:r>
            <a:endParaRPr kumimoji="1" lang="ja-JP" altLang="en-US" sz="1400" b="1" u="sng" dirty="0">
              <a:solidFill>
                <a:schemeClr val="tx1">
                  <a:lumMod val="50000"/>
                  <a:lumOff val="50000"/>
                </a:schemeClr>
              </a:solidFill>
            </a:endParaRPr>
          </a:p>
        </p:txBody>
      </p:sp>
    </p:spTree>
    <p:extLst>
      <p:ext uri="{BB962C8B-B14F-4D97-AF65-F5344CB8AC3E}">
        <p14:creationId xmlns:p14="http://schemas.microsoft.com/office/powerpoint/2010/main" val="291618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B63FBE7-2210-AB90-5759-1273C1666186}"/>
              </a:ext>
            </a:extLst>
          </p:cNvPr>
          <p:cNvSpPr txBox="1"/>
          <p:nvPr/>
        </p:nvSpPr>
        <p:spPr>
          <a:xfrm>
            <a:off x="2034715" y="2365280"/>
            <a:ext cx="3587799" cy="863954"/>
          </a:xfrm>
          <a:prstGeom prst="rect">
            <a:avLst/>
          </a:prstGeom>
          <a:noFill/>
        </p:spPr>
        <p:txBody>
          <a:bodyPr wrap="square" rtlCol="0">
            <a:spAutoFit/>
          </a:bodyPr>
          <a:lstStyle/>
          <a:p>
            <a:pPr algn="ctr">
              <a:lnSpc>
                <a:spcPct val="130000"/>
              </a:lnSpc>
            </a:pPr>
            <a:r>
              <a:rPr lang="ja-JP" altLang="en-US" sz="2000" b="1" dirty="0"/>
              <a:t>モノづくりにおける</a:t>
            </a:r>
            <a:endParaRPr lang="en-US" altLang="ja-JP" sz="2000" b="1" dirty="0"/>
          </a:p>
          <a:p>
            <a:pPr algn="ctr">
              <a:lnSpc>
                <a:spcPct val="130000"/>
              </a:lnSpc>
            </a:pPr>
            <a:r>
              <a:rPr lang="ja-JP" altLang="en-US" sz="2000" b="1" dirty="0"/>
              <a:t>幅広い分野</a:t>
            </a:r>
            <a:r>
              <a:rPr lang="en-US" altLang="ja-JP" sz="2000" b="1" dirty="0"/>
              <a:t>/</a:t>
            </a:r>
            <a:r>
              <a:rPr lang="ja-JP" altLang="en-US" sz="2000" b="1" dirty="0"/>
              <a:t>行程への理解</a:t>
            </a:r>
            <a:endParaRPr kumimoji="1" lang="ja-JP" altLang="en-US" sz="2000" b="1" dirty="0"/>
          </a:p>
        </p:txBody>
      </p:sp>
      <p:sp>
        <p:nvSpPr>
          <p:cNvPr id="4" name="テキスト ボックス 3">
            <a:extLst>
              <a:ext uri="{FF2B5EF4-FFF2-40B4-BE49-F238E27FC236}">
                <a16:creationId xmlns:a16="http://schemas.microsoft.com/office/drawing/2014/main" id="{6984EB78-1E5F-0A89-A869-626C8597E96F}"/>
              </a:ext>
            </a:extLst>
          </p:cNvPr>
          <p:cNvSpPr txBox="1"/>
          <p:nvPr/>
        </p:nvSpPr>
        <p:spPr>
          <a:xfrm>
            <a:off x="6243320" y="2588374"/>
            <a:ext cx="4627880" cy="463845"/>
          </a:xfrm>
          <a:prstGeom prst="rect">
            <a:avLst/>
          </a:prstGeom>
          <a:noFill/>
        </p:spPr>
        <p:txBody>
          <a:bodyPr wrap="square" rtlCol="0">
            <a:spAutoFit/>
          </a:bodyPr>
          <a:lstStyle/>
          <a:p>
            <a:pPr algn="ctr">
              <a:lnSpc>
                <a:spcPct val="130000"/>
              </a:lnSpc>
            </a:pPr>
            <a:r>
              <a:rPr lang="ja-JP" altLang="en-US" sz="2000" b="1" dirty="0"/>
              <a:t>すぐ作って、すぐ試す力</a:t>
            </a:r>
            <a:endParaRPr lang="en-US" altLang="ja-JP" sz="2000" b="1" dirty="0"/>
          </a:p>
        </p:txBody>
      </p:sp>
      <p:sp>
        <p:nvSpPr>
          <p:cNvPr id="5" name="テキスト ボックス 4">
            <a:extLst>
              <a:ext uri="{FF2B5EF4-FFF2-40B4-BE49-F238E27FC236}">
                <a16:creationId xmlns:a16="http://schemas.microsoft.com/office/drawing/2014/main" id="{2DC1BDF9-A6BC-4827-B6C7-62BA2E01E319}"/>
              </a:ext>
            </a:extLst>
          </p:cNvPr>
          <p:cNvSpPr txBox="1"/>
          <p:nvPr/>
        </p:nvSpPr>
        <p:spPr>
          <a:xfrm>
            <a:off x="3820562" y="958406"/>
            <a:ext cx="4704884" cy="464679"/>
          </a:xfrm>
          <a:prstGeom prst="rect">
            <a:avLst/>
          </a:prstGeom>
          <a:noFill/>
        </p:spPr>
        <p:txBody>
          <a:bodyPr wrap="square" rtlCol="0">
            <a:spAutoFit/>
          </a:bodyPr>
          <a:lstStyle/>
          <a:p>
            <a:pPr algn="ctr">
              <a:lnSpc>
                <a:spcPct val="130000"/>
              </a:lnSpc>
            </a:pPr>
            <a:r>
              <a:rPr lang="ja-JP" altLang="en-US" sz="2000" b="1" dirty="0">
                <a:solidFill>
                  <a:schemeClr val="accent2"/>
                </a:solidFill>
              </a:rPr>
              <a:t>大学での学び</a:t>
            </a:r>
            <a:r>
              <a:rPr lang="ja-JP" altLang="en-US" sz="2000" b="1" dirty="0"/>
              <a:t>が社会で生きていること</a:t>
            </a:r>
            <a:endParaRPr kumimoji="1" lang="ja-JP" altLang="en-US" sz="2000" b="1" dirty="0"/>
          </a:p>
        </p:txBody>
      </p:sp>
      <p:sp>
        <p:nvSpPr>
          <p:cNvPr id="7" name="テキスト ボックス 6">
            <a:extLst>
              <a:ext uri="{FF2B5EF4-FFF2-40B4-BE49-F238E27FC236}">
                <a16:creationId xmlns:a16="http://schemas.microsoft.com/office/drawing/2014/main" id="{15BC19CB-164F-31F4-16DD-81AD5C98E5F1}"/>
              </a:ext>
            </a:extLst>
          </p:cNvPr>
          <p:cNvSpPr txBox="1"/>
          <p:nvPr/>
        </p:nvSpPr>
        <p:spPr>
          <a:xfrm>
            <a:off x="2615879" y="4217508"/>
            <a:ext cx="2425470" cy="633058"/>
          </a:xfrm>
          <a:prstGeom prst="rect">
            <a:avLst/>
          </a:prstGeom>
          <a:noFill/>
        </p:spPr>
        <p:txBody>
          <a:bodyPr wrap="square" rtlCol="0">
            <a:spAutoFit/>
          </a:bodyPr>
          <a:lstStyle/>
          <a:p>
            <a:pPr algn="ctr">
              <a:lnSpc>
                <a:spcPct val="130000"/>
              </a:lnSpc>
            </a:pPr>
            <a:r>
              <a:rPr lang="en-US" altLang="ja-JP" sz="1400" dirty="0"/>
              <a:t>1</a:t>
            </a:r>
            <a:r>
              <a:rPr lang="ja-JP" altLang="en-US" sz="1400" dirty="0"/>
              <a:t>つのモノを作るにも、</a:t>
            </a:r>
            <a:endParaRPr lang="en-US" altLang="ja-JP" sz="1400" dirty="0"/>
          </a:p>
          <a:p>
            <a:pPr algn="ctr">
              <a:lnSpc>
                <a:spcPct val="130000"/>
              </a:lnSpc>
            </a:pPr>
            <a:r>
              <a:rPr lang="ja-JP" altLang="en-US" sz="1400" dirty="0"/>
              <a:t>幅広い分野への理解が必要</a:t>
            </a:r>
            <a:endParaRPr kumimoji="1" lang="ja-JP" altLang="en-US" sz="1400" dirty="0"/>
          </a:p>
        </p:txBody>
      </p:sp>
      <p:sp>
        <p:nvSpPr>
          <p:cNvPr id="10" name="テキスト ボックス 9">
            <a:extLst>
              <a:ext uri="{FF2B5EF4-FFF2-40B4-BE49-F238E27FC236}">
                <a16:creationId xmlns:a16="http://schemas.microsoft.com/office/drawing/2014/main" id="{9558F317-3001-FE99-1A3E-191F24A60987}"/>
              </a:ext>
            </a:extLst>
          </p:cNvPr>
          <p:cNvSpPr txBox="1"/>
          <p:nvPr/>
        </p:nvSpPr>
        <p:spPr>
          <a:xfrm>
            <a:off x="6775208" y="4217508"/>
            <a:ext cx="3809840" cy="633058"/>
          </a:xfrm>
          <a:prstGeom prst="rect">
            <a:avLst/>
          </a:prstGeom>
          <a:noFill/>
        </p:spPr>
        <p:txBody>
          <a:bodyPr wrap="square" rtlCol="0">
            <a:spAutoFit/>
          </a:bodyPr>
          <a:lstStyle/>
          <a:p>
            <a:pPr algn="ctr">
              <a:lnSpc>
                <a:spcPct val="130000"/>
              </a:lnSpc>
            </a:pPr>
            <a:r>
              <a:rPr lang="ja-JP" altLang="en-US" sz="1400" dirty="0"/>
              <a:t>もしくは「すぐ作ってもらって試す」ため、作るのが専門の人との会話がスムーズに</a:t>
            </a:r>
            <a:endParaRPr kumimoji="1" lang="ja-JP" altLang="en-US" sz="1400" dirty="0"/>
          </a:p>
        </p:txBody>
      </p:sp>
      <p:sp>
        <p:nvSpPr>
          <p:cNvPr id="16" name="フリーフォーム: 図形 15">
            <a:extLst>
              <a:ext uri="{FF2B5EF4-FFF2-40B4-BE49-F238E27FC236}">
                <a16:creationId xmlns:a16="http://schemas.microsoft.com/office/drawing/2014/main" id="{40C6DD59-5A69-9585-7015-71433DF281A9}"/>
              </a:ext>
            </a:extLst>
          </p:cNvPr>
          <p:cNvSpPr/>
          <p:nvPr/>
        </p:nvSpPr>
        <p:spPr>
          <a:xfrm>
            <a:off x="2628900" y="3956684"/>
            <a:ext cx="2409825" cy="87727"/>
          </a:xfrm>
          <a:custGeom>
            <a:avLst/>
            <a:gdLst>
              <a:gd name="connsiteX0" fmla="*/ 0 w 2409825"/>
              <a:gd name="connsiteY0" fmla="*/ 148590 h 148590"/>
              <a:gd name="connsiteX1" fmla="*/ 1099185 w 2409825"/>
              <a:gd name="connsiteY1" fmla="*/ 148590 h 148590"/>
              <a:gd name="connsiteX2" fmla="*/ 1146810 w 2409825"/>
              <a:gd name="connsiteY2" fmla="*/ 0 h 148590"/>
              <a:gd name="connsiteX3" fmla="*/ 1188720 w 2409825"/>
              <a:gd name="connsiteY3" fmla="*/ 146685 h 148590"/>
              <a:gd name="connsiteX4" fmla="*/ 2409825 w 2409825"/>
              <a:gd name="connsiteY4" fmla="*/ 14478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9825" h="148590">
                <a:moveTo>
                  <a:pt x="0" y="148590"/>
                </a:moveTo>
                <a:lnTo>
                  <a:pt x="1099185" y="148590"/>
                </a:lnTo>
                <a:lnTo>
                  <a:pt x="1146810" y="0"/>
                </a:lnTo>
                <a:lnTo>
                  <a:pt x="1188720" y="146685"/>
                </a:lnTo>
                <a:lnTo>
                  <a:pt x="2409825" y="14478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図形 16">
            <a:extLst>
              <a:ext uri="{FF2B5EF4-FFF2-40B4-BE49-F238E27FC236}">
                <a16:creationId xmlns:a16="http://schemas.microsoft.com/office/drawing/2014/main" id="{19C02443-9637-0B78-D511-60369315000F}"/>
              </a:ext>
            </a:extLst>
          </p:cNvPr>
          <p:cNvSpPr/>
          <p:nvPr/>
        </p:nvSpPr>
        <p:spPr>
          <a:xfrm>
            <a:off x="6760845" y="3900668"/>
            <a:ext cx="3646170" cy="99879"/>
          </a:xfrm>
          <a:custGeom>
            <a:avLst/>
            <a:gdLst>
              <a:gd name="connsiteX0" fmla="*/ 0 w 3646170"/>
              <a:gd name="connsiteY0" fmla="*/ 146685 h 152400"/>
              <a:gd name="connsiteX1" fmla="*/ 1657350 w 3646170"/>
              <a:gd name="connsiteY1" fmla="*/ 152400 h 152400"/>
              <a:gd name="connsiteX2" fmla="*/ 1716405 w 3646170"/>
              <a:gd name="connsiteY2" fmla="*/ 0 h 152400"/>
              <a:gd name="connsiteX3" fmla="*/ 1777365 w 3646170"/>
              <a:gd name="connsiteY3" fmla="*/ 148590 h 152400"/>
              <a:gd name="connsiteX4" fmla="*/ 3646170 w 3646170"/>
              <a:gd name="connsiteY4" fmla="*/ 1524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0" h="152400">
                <a:moveTo>
                  <a:pt x="0" y="146685"/>
                </a:moveTo>
                <a:lnTo>
                  <a:pt x="1657350" y="152400"/>
                </a:lnTo>
                <a:lnTo>
                  <a:pt x="1716405" y="0"/>
                </a:lnTo>
                <a:lnTo>
                  <a:pt x="1777365" y="148590"/>
                </a:lnTo>
                <a:lnTo>
                  <a:pt x="3646170" y="15240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BFC3CDA6-E8A2-9157-040A-C2C3AB9518AC}"/>
              </a:ext>
            </a:extLst>
          </p:cNvPr>
          <p:cNvCxnSpPr>
            <a:cxnSpLocks/>
          </p:cNvCxnSpPr>
          <p:nvPr/>
        </p:nvCxnSpPr>
        <p:spPr>
          <a:xfrm>
            <a:off x="3985260" y="1556499"/>
            <a:ext cx="4347210"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94897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565</TotalTime>
  <Words>1106</Words>
  <Application>Microsoft Office PowerPoint</Application>
  <PresentationFormat>ワイド画面</PresentationFormat>
  <Paragraphs>97</Paragraphs>
  <Slides>9</Slides>
  <Notes>8</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9</vt:i4>
      </vt:variant>
    </vt:vector>
  </HeadingPairs>
  <TitlesOfParts>
    <vt:vector size="13" baseType="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Mitsui Shimpei/三井 進平(MELCO/ＩＤ研 ＬＳ１Ｇ)</dc:creator>
  <cp:lastModifiedBy>Mitsui Shimpei/三井 進平(MELCO/ＩＤ研 ＬＳ１Ｇ)</cp:lastModifiedBy>
  <cp:revision>7</cp:revision>
  <dcterms:created xsi:type="dcterms:W3CDTF">2024-03-12T12:53:10Z</dcterms:created>
  <dcterms:modified xsi:type="dcterms:W3CDTF">2024-03-19T10:46:27Z</dcterms:modified>
</cp:coreProperties>
</file>